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13C26-FFF8-B245-8ADC-164B29D3002B}"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6A9218F7-1946-F143-AEFF-CDF4B166E113}">
      <dgm:prSet phldrT="[Text]"/>
      <dgm:spPr/>
      <dgm:t>
        <a:bodyPr/>
        <a:lstStyle/>
        <a:p>
          <a:r>
            <a:rPr lang="en-US" dirty="0"/>
            <a:t>University of Manchester Healthy Ageing Research Group </a:t>
          </a:r>
        </a:p>
      </dgm:t>
    </dgm:pt>
    <dgm:pt modelId="{4D3D090A-8EDA-CC40-AB52-607BC7BB1935}" type="parTrans" cxnId="{83E4E689-9167-744B-AA01-3CDB67494E9A}">
      <dgm:prSet/>
      <dgm:spPr/>
      <dgm:t>
        <a:bodyPr/>
        <a:lstStyle/>
        <a:p>
          <a:endParaRPr lang="en-US"/>
        </a:p>
      </dgm:t>
    </dgm:pt>
    <dgm:pt modelId="{C9D76E50-262F-B34F-94D8-AF5DCFBF4773}" type="sibTrans" cxnId="{83E4E689-9167-744B-AA01-3CDB67494E9A}">
      <dgm:prSet/>
      <dgm:spPr/>
      <dgm:t>
        <a:bodyPr/>
        <a:lstStyle/>
        <a:p>
          <a:endParaRPr lang="en-US"/>
        </a:p>
      </dgm:t>
    </dgm:pt>
    <dgm:pt modelId="{F259223B-B3EE-0F4D-AF3C-A42B5BD1BF37}">
      <dgm:prSet phldrT="[Text]"/>
      <dgm:spPr/>
      <dgm:t>
        <a:bodyPr/>
        <a:lstStyle/>
        <a:p>
          <a:r>
            <a:rPr lang="en-US" dirty="0"/>
            <a:t>National Institute for Health Research - Applied Research Collaboration  (Healthy Ageing theme) </a:t>
          </a:r>
        </a:p>
      </dgm:t>
    </dgm:pt>
    <dgm:pt modelId="{5034225C-03E9-2D4A-900E-0403DF4DABDC}" type="parTrans" cxnId="{FE3BADB8-017F-D244-94D4-9F2F1EDE6B23}">
      <dgm:prSet/>
      <dgm:spPr/>
      <dgm:t>
        <a:bodyPr/>
        <a:lstStyle/>
        <a:p>
          <a:endParaRPr lang="en-US"/>
        </a:p>
      </dgm:t>
    </dgm:pt>
    <dgm:pt modelId="{BF2CE82E-FB02-C046-B90A-B1F5245E2EE8}" type="sibTrans" cxnId="{FE3BADB8-017F-D244-94D4-9F2F1EDE6B23}">
      <dgm:prSet/>
      <dgm:spPr/>
      <dgm:t>
        <a:bodyPr/>
        <a:lstStyle/>
        <a:p>
          <a:endParaRPr lang="en-US"/>
        </a:p>
      </dgm:t>
    </dgm:pt>
    <dgm:pt modelId="{F61A373A-C7C9-724C-AF47-37370DA6072F}">
      <dgm:prSet phldrT="[Text]"/>
      <dgm:spPr/>
      <dgm:t>
        <a:bodyPr/>
        <a:lstStyle/>
        <a:p>
          <a:r>
            <a:rPr lang="en-GB" b="0" i="0" u="none" dirty="0"/>
            <a:t>Manchester Institute for Collaborative Research on Ageing (MICRA)</a:t>
          </a:r>
          <a:endParaRPr lang="en-US" b="0" dirty="0"/>
        </a:p>
      </dgm:t>
    </dgm:pt>
    <dgm:pt modelId="{6E82DA64-0FE8-C845-A8D6-944705ABE423}" type="parTrans" cxnId="{85616287-225F-304D-AA6E-C15A164CA309}">
      <dgm:prSet/>
      <dgm:spPr/>
      <dgm:t>
        <a:bodyPr/>
        <a:lstStyle/>
        <a:p>
          <a:endParaRPr lang="en-US"/>
        </a:p>
      </dgm:t>
    </dgm:pt>
    <dgm:pt modelId="{AD132665-85A5-7346-A218-917938315B29}" type="sibTrans" cxnId="{85616287-225F-304D-AA6E-C15A164CA309}">
      <dgm:prSet/>
      <dgm:spPr/>
      <dgm:t>
        <a:bodyPr/>
        <a:lstStyle/>
        <a:p>
          <a:endParaRPr lang="en-US"/>
        </a:p>
      </dgm:t>
    </dgm:pt>
    <dgm:pt modelId="{D22B120E-04C8-D24A-B043-14D520ABECE7}">
      <dgm:prSet phldrT="[Text]"/>
      <dgm:spPr/>
      <dgm:t>
        <a:bodyPr/>
        <a:lstStyle/>
        <a:p>
          <a:r>
            <a:rPr lang="en-US"/>
            <a:t>National Institute for Health Research - Older People and Frailty Policy Research Unit </a:t>
          </a:r>
        </a:p>
      </dgm:t>
    </dgm:pt>
    <dgm:pt modelId="{838625A5-37DD-9043-8C6E-B9A0728A24BB}" type="parTrans" cxnId="{25601666-1886-D343-AA3A-BDC05EDE914E}">
      <dgm:prSet/>
      <dgm:spPr/>
      <dgm:t>
        <a:bodyPr/>
        <a:lstStyle/>
        <a:p>
          <a:endParaRPr lang="en-US"/>
        </a:p>
      </dgm:t>
    </dgm:pt>
    <dgm:pt modelId="{2FB92DE0-F551-6144-B976-8C36D94B3681}" type="sibTrans" cxnId="{25601666-1886-D343-AA3A-BDC05EDE914E}">
      <dgm:prSet/>
      <dgm:spPr/>
      <dgm:t>
        <a:bodyPr/>
        <a:lstStyle/>
        <a:p>
          <a:endParaRPr lang="en-US"/>
        </a:p>
      </dgm:t>
    </dgm:pt>
    <dgm:pt modelId="{9DD70040-66DD-2B4E-99D1-3931DF49BA7A}" type="pres">
      <dgm:prSet presAssocID="{C4013C26-FFF8-B245-8ADC-164B29D3002B}" presName="hierChild1" presStyleCnt="0">
        <dgm:presLayoutVars>
          <dgm:orgChart val="1"/>
          <dgm:chPref val="1"/>
          <dgm:dir/>
          <dgm:animOne val="branch"/>
          <dgm:animLvl val="lvl"/>
          <dgm:resizeHandles/>
        </dgm:presLayoutVars>
      </dgm:prSet>
      <dgm:spPr/>
      <dgm:t>
        <a:bodyPr/>
        <a:lstStyle/>
        <a:p>
          <a:endParaRPr lang="en-US"/>
        </a:p>
      </dgm:t>
    </dgm:pt>
    <dgm:pt modelId="{57FAE904-4A8D-EA4F-A28C-EEB989AFFD76}" type="pres">
      <dgm:prSet presAssocID="{6A9218F7-1946-F143-AEFF-CDF4B166E113}" presName="hierRoot1" presStyleCnt="0">
        <dgm:presLayoutVars>
          <dgm:hierBranch val="init"/>
        </dgm:presLayoutVars>
      </dgm:prSet>
      <dgm:spPr/>
    </dgm:pt>
    <dgm:pt modelId="{9A109858-BDA0-4F43-9B4C-95636BAD5797}" type="pres">
      <dgm:prSet presAssocID="{6A9218F7-1946-F143-AEFF-CDF4B166E113}" presName="rootComposite1" presStyleCnt="0"/>
      <dgm:spPr/>
    </dgm:pt>
    <dgm:pt modelId="{322654DB-01C0-0F48-875E-E0D5D38CC293}" type="pres">
      <dgm:prSet presAssocID="{6A9218F7-1946-F143-AEFF-CDF4B166E113}" presName="rootText1" presStyleLbl="node0" presStyleIdx="0" presStyleCnt="1">
        <dgm:presLayoutVars>
          <dgm:chPref val="3"/>
        </dgm:presLayoutVars>
      </dgm:prSet>
      <dgm:spPr/>
      <dgm:t>
        <a:bodyPr/>
        <a:lstStyle/>
        <a:p>
          <a:endParaRPr lang="en-US"/>
        </a:p>
      </dgm:t>
    </dgm:pt>
    <dgm:pt modelId="{FEB27382-F3FE-AB42-ABB3-EEF24EC608CF}" type="pres">
      <dgm:prSet presAssocID="{6A9218F7-1946-F143-AEFF-CDF4B166E113}" presName="rootConnector1" presStyleLbl="node1" presStyleIdx="0" presStyleCnt="0"/>
      <dgm:spPr/>
      <dgm:t>
        <a:bodyPr/>
        <a:lstStyle/>
        <a:p>
          <a:endParaRPr lang="en-US"/>
        </a:p>
      </dgm:t>
    </dgm:pt>
    <dgm:pt modelId="{EA7CDB36-E6FD-0746-9BA3-4E2C97396D40}" type="pres">
      <dgm:prSet presAssocID="{6A9218F7-1946-F143-AEFF-CDF4B166E113}" presName="hierChild2" presStyleCnt="0"/>
      <dgm:spPr/>
    </dgm:pt>
    <dgm:pt modelId="{BA9C0338-1009-8E4C-8E9D-31DAF72E5E74}" type="pres">
      <dgm:prSet presAssocID="{5034225C-03E9-2D4A-900E-0403DF4DABDC}" presName="Name37" presStyleLbl="parChTrans1D2" presStyleIdx="0" presStyleCnt="3"/>
      <dgm:spPr/>
      <dgm:t>
        <a:bodyPr/>
        <a:lstStyle/>
        <a:p>
          <a:endParaRPr lang="en-US"/>
        </a:p>
      </dgm:t>
    </dgm:pt>
    <dgm:pt modelId="{AB1A93D9-3892-E945-9F44-CDF26CB1D3B8}" type="pres">
      <dgm:prSet presAssocID="{F259223B-B3EE-0F4D-AF3C-A42B5BD1BF37}" presName="hierRoot2" presStyleCnt="0">
        <dgm:presLayoutVars>
          <dgm:hierBranch val="init"/>
        </dgm:presLayoutVars>
      </dgm:prSet>
      <dgm:spPr/>
    </dgm:pt>
    <dgm:pt modelId="{483FB928-735D-BB4B-A6B1-0A825EAE8F0A}" type="pres">
      <dgm:prSet presAssocID="{F259223B-B3EE-0F4D-AF3C-A42B5BD1BF37}" presName="rootComposite" presStyleCnt="0"/>
      <dgm:spPr/>
    </dgm:pt>
    <dgm:pt modelId="{580BEC6C-4C9E-BA4A-A293-CE65C89CD47E}" type="pres">
      <dgm:prSet presAssocID="{F259223B-B3EE-0F4D-AF3C-A42B5BD1BF37}" presName="rootText" presStyleLbl="node2" presStyleIdx="0" presStyleCnt="3" custLinFactNeighborX="-23" custLinFactNeighborY="-1422">
        <dgm:presLayoutVars>
          <dgm:chPref val="3"/>
        </dgm:presLayoutVars>
      </dgm:prSet>
      <dgm:spPr/>
      <dgm:t>
        <a:bodyPr/>
        <a:lstStyle/>
        <a:p>
          <a:endParaRPr lang="en-US"/>
        </a:p>
      </dgm:t>
    </dgm:pt>
    <dgm:pt modelId="{0C0738D6-C684-9044-8F15-1653E2D0311B}" type="pres">
      <dgm:prSet presAssocID="{F259223B-B3EE-0F4D-AF3C-A42B5BD1BF37}" presName="rootConnector" presStyleLbl="node2" presStyleIdx="0" presStyleCnt="3"/>
      <dgm:spPr/>
      <dgm:t>
        <a:bodyPr/>
        <a:lstStyle/>
        <a:p>
          <a:endParaRPr lang="en-US"/>
        </a:p>
      </dgm:t>
    </dgm:pt>
    <dgm:pt modelId="{9D7F7747-B9E2-A74D-9241-FED4B621C3D0}" type="pres">
      <dgm:prSet presAssocID="{F259223B-B3EE-0F4D-AF3C-A42B5BD1BF37}" presName="hierChild4" presStyleCnt="0"/>
      <dgm:spPr/>
    </dgm:pt>
    <dgm:pt modelId="{D7CFCF98-E32F-204E-979D-C2142433C1C7}" type="pres">
      <dgm:prSet presAssocID="{F259223B-B3EE-0F4D-AF3C-A42B5BD1BF37}" presName="hierChild5" presStyleCnt="0"/>
      <dgm:spPr/>
    </dgm:pt>
    <dgm:pt modelId="{E7F0F52F-C735-2841-824B-86B8F3F16678}" type="pres">
      <dgm:prSet presAssocID="{6E82DA64-0FE8-C845-A8D6-944705ABE423}" presName="Name37" presStyleLbl="parChTrans1D2" presStyleIdx="1" presStyleCnt="3"/>
      <dgm:spPr/>
      <dgm:t>
        <a:bodyPr/>
        <a:lstStyle/>
        <a:p>
          <a:endParaRPr lang="en-US"/>
        </a:p>
      </dgm:t>
    </dgm:pt>
    <dgm:pt modelId="{1457B243-4FB2-3846-AD51-A9AEF8B61A0D}" type="pres">
      <dgm:prSet presAssocID="{F61A373A-C7C9-724C-AF47-37370DA6072F}" presName="hierRoot2" presStyleCnt="0">
        <dgm:presLayoutVars>
          <dgm:hierBranch val="init"/>
        </dgm:presLayoutVars>
      </dgm:prSet>
      <dgm:spPr/>
    </dgm:pt>
    <dgm:pt modelId="{E81F1399-AA28-B149-8AF7-76E3BCE26739}" type="pres">
      <dgm:prSet presAssocID="{F61A373A-C7C9-724C-AF47-37370DA6072F}" presName="rootComposite" presStyleCnt="0"/>
      <dgm:spPr/>
    </dgm:pt>
    <dgm:pt modelId="{312A58AA-4305-7442-9051-C3B54901B80E}" type="pres">
      <dgm:prSet presAssocID="{F61A373A-C7C9-724C-AF47-37370DA6072F}" presName="rootText" presStyleLbl="node2" presStyleIdx="1" presStyleCnt="3" custLinFactX="37022" custLinFactY="-42923" custLinFactNeighborX="100000" custLinFactNeighborY="-100000">
        <dgm:presLayoutVars>
          <dgm:chPref val="3"/>
        </dgm:presLayoutVars>
      </dgm:prSet>
      <dgm:spPr/>
      <dgm:t>
        <a:bodyPr/>
        <a:lstStyle/>
        <a:p>
          <a:endParaRPr lang="en-US"/>
        </a:p>
      </dgm:t>
    </dgm:pt>
    <dgm:pt modelId="{C5D392C2-0124-844B-8676-5C939DAAB4D7}" type="pres">
      <dgm:prSet presAssocID="{F61A373A-C7C9-724C-AF47-37370DA6072F}" presName="rootConnector" presStyleLbl="node2" presStyleIdx="1" presStyleCnt="3"/>
      <dgm:spPr/>
      <dgm:t>
        <a:bodyPr/>
        <a:lstStyle/>
        <a:p>
          <a:endParaRPr lang="en-US"/>
        </a:p>
      </dgm:t>
    </dgm:pt>
    <dgm:pt modelId="{EDE0DD14-CC2F-F24A-95B4-983459F001D9}" type="pres">
      <dgm:prSet presAssocID="{F61A373A-C7C9-724C-AF47-37370DA6072F}" presName="hierChild4" presStyleCnt="0"/>
      <dgm:spPr/>
    </dgm:pt>
    <dgm:pt modelId="{A2CC0216-9B8E-CC4A-8C0E-C02516DE1F78}" type="pres">
      <dgm:prSet presAssocID="{F61A373A-C7C9-724C-AF47-37370DA6072F}" presName="hierChild5" presStyleCnt="0"/>
      <dgm:spPr/>
    </dgm:pt>
    <dgm:pt modelId="{2E149549-220A-7A40-AE02-F7BD3235653A}" type="pres">
      <dgm:prSet presAssocID="{838625A5-37DD-9043-8C6E-B9A0728A24BB}" presName="Name37" presStyleLbl="parChTrans1D2" presStyleIdx="2" presStyleCnt="3"/>
      <dgm:spPr/>
      <dgm:t>
        <a:bodyPr/>
        <a:lstStyle/>
        <a:p>
          <a:endParaRPr lang="en-US"/>
        </a:p>
      </dgm:t>
    </dgm:pt>
    <dgm:pt modelId="{0414115F-E6D8-B547-B4D7-057CFCADDD79}" type="pres">
      <dgm:prSet presAssocID="{D22B120E-04C8-D24A-B043-14D520ABECE7}" presName="hierRoot2" presStyleCnt="0">
        <dgm:presLayoutVars>
          <dgm:hierBranch val="init"/>
        </dgm:presLayoutVars>
      </dgm:prSet>
      <dgm:spPr/>
    </dgm:pt>
    <dgm:pt modelId="{C96C76CC-4F71-5041-ABE8-173433EA486F}" type="pres">
      <dgm:prSet presAssocID="{D22B120E-04C8-D24A-B043-14D520ABECE7}" presName="rootComposite" presStyleCnt="0"/>
      <dgm:spPr/>
    </dgm:pt>
    <dgm:pt modelId="{C0DBBD59-238D-FB48-884D-7DF60787F21C}" type="pres">
      <dgm:prSet presAssocID="{D22B120E-04C8-D24A-B043-14D520ABECE7}" presName="rootText" presStyleLbl="node2" presStyleIdx="2" presStyleCnt="3">
        <dgm:presLayoutVars>
          <dgm:chPref val="3"/>
        </dgm:presLayoutVars>
      </dgm:prSet>
      <dgm:spPr/>
      <dgm:t>
        <a:bodyPr/>
        <a:lstStyle/>
        <a:p>
          <a:endParaRPr lang="en-US"/>
        </a:p>
      </dgm:t>
    </dgm:pt>
    <dgm:pt modelId="{ED3154F1-0698-ED4F-A663-D9C0478D37AF}" type="pres">
      <dgm:prSet presAssocID="{D22B120E-04C8-D24A-B043-14D520ABECE7}" presName="rootConnector" presStyleLbl="node2" presStyleIdx="2" presStyleCnt="3"/>
      <dgm:spPr/>
      <dgm:t>
        <a:bodyPr/>
        <a:lstStyle/>
        <a:p>
          <a:endParaRPr lang="en-US"/>
        </a:p>
      </dgm:t>
    </dgm:pt>
    <dgm:pt modelId="{09A2AC59-41C3-494F-99C7-7087E5BA031B}" type="pres">
      <dgm:prSet presAssocID="{D22B120E-04C8-D24A-B043-14D520ABECE7}" presName="hierChild4" presStyleCnt="0"/>
      <dgm:spPr/>
    </dgm:pt>
    <dgm:pt modelId="{A980DC86-8192-E54A-B9A3-12D82C2C7374}" type="pres">
      <dgm:prSet presAssocID="{D22B120E-04C8-D24A-B043-14D520ABECE7}" presName="hierChild5" presStyleCnt="0"/>
      <dgm:spPr/>
    </dgm:pt>
    <dgm:pt modelId="{73B90859-6D38-CE4E-BB7C-77458BE02FE0}" type="pres">
      <dgm:prSet presAssocID="{6A9218F7-1946-F143-AEFF-CDF4B166E113}" presName="hierChild3" presStyleCnt="0"/>
      <dgm:spPr/>
    </dgm:pt>
  </dgm:ptLst>
  <dgm:cxnLst>
    <dgm:cxn modelId="{E6463C94-979D-A445-B236-5A80FB392C34}" type="presOf" srcId="{5034225C-03E9-2D4A-900E-0403DF4DABDC}" destId="{BA9C0338-1009-8E4C-8E9D-31DAF72E5E74}" srcOrd="0" destOrd="0" presId="urn:microsoft.com/office/officeart/2005/8/layout/orgChart1"/>
    <dgm:cxn modelId="{929D8174-83F2-D641-B1AE-F9F7C2CF98F2}" type="presOf" srcId="{F259223B-B3EE-0F4D-AF3C-A42B5BD1BF37}" destId="{0C0738D6-C684-9044-8F15-1653E2D0311B}" srcOrd="1" destOrd="0" presId="urn:microsoft.com/office/officeart/2005/8/layout/orgChart1"/>
    <dgm:cxn modelId="{83E4E689-9167-744B-AA01-3CDB67494E9A}" srcId="{C4013C26-FFF8-B245-8ADC-164B29D3002B}" destId="{6A9218F7-1946-F143-AEFF-CDF4B166E113}" srcOrd="0" destOrd="0" parTransId="{4D3D090A-8EDA-CC40-AB52-607BC7BB1935}" sibTransId="{C9D76E50-262F-B34F-94D8-AF5DCFBF4773}"/>
    <dgm:cxn modelId="{CBF298E4-DEEA-1D43-B046-970175535FE1}" type="presOf" srcId="{F61A373A-C7C9-724C-AF47-37370DA6072F}" destId="{C5D392C2-0124-844B-8676-5C939DAAB4D7}" srcOrd="1" destOrd="0" presId="urn:microsoft.com/office/officeart/2005/8/layout/orgChart1"/>
    <dgm:cxn modelId="{E2ADDBF8-A36C-484C-9908-821FB9F79B77}" type="presOf" srcId="{6A9218F7-1946-F143-AEFF-CDF4B166E113}" destId="{322654DB-01C0-0F48-875E-E0D5D38CC293}" srcOrd="0" destOrd="0" presId="urn:microsoft.com/office/officeart/2005/8/layout/orgChart1"/>
    <dgm:cxn modelId="{C667A3A3-C4A0-BC4A-8541-A3F4942EFD48}" type="presOf" srcId="{D22B120E-04C8-D24A-B043-14D520ABECE7}" destId="{C0DBBD59-238D-FB48-884D-7DF60787F21C}" srcOrd="0" destOrd="0" presId="urn:microsoft.com/office/officeart/2005/8/layout/orgChart1"/>
    <dgm:cxn modelId="{FF1E3FF9-C07D-D94E-83CB-D71E50EF559C}" type="presOf" srcId="{838625A5-37DD-9043-8C6E-B9A0728A24BB}" destId="{2E149549-220A-7A40-AE02-F7BD3235653A}" srcOrd="0" destOrd="0" presId="urn:microsoft.com/office/officeart/2005/8/layout/orgChart1"/>
    <dgm:cxn modelId="{7C170916-7364-C848-ABBB-65231D74FCA9}" type="presOf" srcId="{F61A373A-C7C9-724C-AF47-37370DA6072F}" destId="{312A58AA-4305-7442-9051-C3B54901B80E}" srcOrd="0" destOrd="0" presId="urn:microsoft.com/office/officeart/2005/8/layout/orgChart1"/>
    <dgm:cxn modelId="{FE3BADB8-017F-D244-94D4-9F2F1EDE6B23}" srcId="{6A9218F7-1946-F143-AEFF-CDF4B166E113}" destId="{F259223B-B3EE-0F4D-AF3C-A42B5BD1BF37}" srcOrd="0" destOrd="0" parTransId="{5034225C-03E9-2D4A-900E-0403DF4DABDC}" sibTransId="{BF2CE82E-FB02-C046-B90A-B1F5245E2EE8}"/>
    <dgm:cxn modelId="{3855D71C-A032-8C41-B296-6FB5182A4EDE}" type="presOf" srcId="{C4013C26-FFF8-B245-8ADC-164B29D3002B}" destId="{9DD70040-66DD-2B4E-99D1-3931DF49BA7A}" srcOrd="0" destOrd="0" presId="urn:microsoft.com/office/officeart/2005/8/layout/orgChart1"/>
    <dgm:cxn modelId="{465EC78C-E683-1048-9D3C-9C574A8C57F3}" type="presOf" srcId="{D22B120E-04C8-D24A-B043-14D520ABECE7}" destId="{ED3154F1-0698-ED4F-A663-D9C0478D37AF}" srcOrd="1" destOrd="0" presId="urn:microsoft.com/office/officeart/2005/8/layout/orgChart1"/>
    <dgm:cxn modelId="{FE362752-D41E-BA4B-833F-7C80B3C7A827}" type="presOf" srcId="{6A9218F7-1946-F143-AEFF-CDF4B166E113}" destId="{FEB27382-F3FE-AB42-ABB3-EEF24EC608CF}" srcOrd="1" destOrd="0" presId="urn:microsoft.com/office/officeart/2005/8/layout/orgChart1"/>
    <dgm:cxn modelId="{85616287-225F-304D-AA6E-C15A164CA309}" srcId="{6A9218F7-1946-F143-AEFF-CDF4B166E113}" destId="{F61A373A-C7C9-724C-AF47-37370DA6072F}" srcOrd="1" destOrd="0" parTransId="{6E82DA64-0FE8-C845-A8D6-944705ABE423}" sibTransId="{AD132665-85A5-7346-A218-917938315B29}"/>
    <dgm:cxn modelId="{AAF86A41-1938-8049-9987-CB1437F44CFA}" type="presOf" srcId="{6E82DA64-0FE8-C845-A8D6-944705ABE423}" destId="{E7F0F52F-C735-2841-824B-86B8F3F16678}" srcOrd="0" destOrd="0" presId="urn:microsoft.com/office/officeart/2005/8/layout/orgChart1"/>
    <dgm:cxn modelId="{25601666-1886-D343-AA3A-BDC05EDE914E}" srcId="{6A9218F7-1946-F143-AEFF-CDF4B166E113}" destId="{D22B120E-04C8-D24A-B043-14D520ABECE7}" srcOrd="2" destOrd="0" parTransId="{838625A5-37DD-9043-8C6E-B9A0728A24BB}" sibTransId="{2FB92DE0-F551-6144-B976-8C36D94B3681}"/>
    <dgm:cxn modelId="{33E0C65D-C133-164B-9EC2-D7A39FA58DF1}" type="presOf" srcId="{F259223B-B3EE-0F4D-AF3C-A42B5BD1BF37}" destId="{580BEC6C-4C9E-BA4A-A293-CE65C89CD47E}" srcOrd="0" destOrd="0" presId="urn:microsoft.com/office/officeart/2005/8/layout/orgChart1"/>
    <dgm:cxn modelId="{34EF8050-75E5-1441-B81E-64D5EBD70759}" type="presParOf" srcId="{9DD70040-66DD-2B4E-99D1-3931DF49BA7A}" destId="{57FAE904-4A8D-EA4F-A28C-EEB989AFFD76}" srcOrd="0" destOrd="0" presId="urn:microsoft.com/office/officeart/2005/8/layout/orgChart1"/>
    <dgm:cxn modelId="{B1B30172-9416-E84B-B828-51894AFC36E8}" type="presParOf" srcId="{57FAE904-4A8D-EA4F-A28C-EEB989AFFD76}" destId="{9A109858-BDA0-4F43-9B4C-95636BAD5797}" srcOrd="0" destOrd="0" presId="urn:microsoft.com/office/officeart/2005/8/layout/orgChart1"/>
    <dgm:cxn modelId="{46615B1F-D0F6-0947-AA35-FEA2F453FE0A}" type="presParOf" srcId="{9A109858-BDA0-4F43-9B4C-95636BAD5797}" destId="{322654DB-01C0-0F48-875E-E0D5D38CC293}" srcOrd="0" destOrd="0" presId="urn:microsoft.com/office/officeart/2005/8/layout/orgChart1"/>
    <dgm:cxn modelId="{16F5AFDF-5270-5E4A-9E4A-CEF57B7E40B1}" type="presParOf" srcId="{9A109858-BDA0-4F43-9B4C-95636BAD5797}" destId="{FEB27382-F3FE-AB42-ABB3-EEF24EC608CF}" srcOrd="1" destOrd="0" presId="urn:microsoft.com/office/officeart/2005/8/layout/orgChart1"/>
    <dgm:cxn modelId="{B2AD3316-CFD6-444D-9602-E9DE393F2049}" type="presParOf" srcId="{57FAE904-4A8D-EA4F-A28C-EEB989AFFD76}" destId="{EA7CDB36-E6FD-0746-9BA3-4E2C97396D40}" srcOrd="1" destOrd="0" presId="urn:microsoft.com/office/officeart/2005/8/layout/orgChart1"/>
    <dgm:cxn modelId="{8C5AD952-98AB-3D47-BF4D-141C740B3A47}" type="presParOf" srcId="{EA7CDB36-E6FD-0746-9BA3-4E2C97396D40}" destId="{BA9C0338-1009-8E4C-8E9D-31DAF72E5E74}" srcOrd="0" destOrd="0" presId="urn:microsoft.com/office/officeart/2005/8/layout/orgChart1"/>
    <dgm:cxn modelId="{A2C32B22-7789-4D49-9AA8-3279D3A4E0F7}" type="presParOf" srcId="{EA7CDB36-E6FD-0746-9BA3-4E2C97396D40}" destId="{AB1A93D9-3892-E945-9F44-CDF26CB1D3B8}" srcOrd="1" destOrd="0" presId="urn:microsoft.com/office/officeart/2005/8/layout/orgChart1"/>
    <dgm:cxn modelId="{F2394940-E1DE-8C49-A2DC-065079A7EA67}" type="presParOf" srcId="{AB1A93D9-3892-E945-9F44-CDF26CB1D3B8}" destId="{483FB928-735D-BB4B-A6B1-0A825EAE8F0A}" srcOrd="0" destOrd="0" presId="urn:microsoft.com/office/officeart/2005/8/layout/orgChart1"/>
    <dgm:cxn modelId="{2382511B-8CF1-E149-B57F-D9ABD151E06C}" type="presParOf" srcId="{483FB928-735D-BB4B-A6B1-0A825EAE8F0A}" destId="{580BEC6C-4C9E-BA4A-A293-CE65C89CD47E}" srcOrd="0" destOrd="0" presId="urn:microsoft.com/office/officeart/2005/8/layout/orgChart1"/>
    <dgm:cxn modelId="{67849E1D-0A7A-A642-8C52-281A9283D123}" type="presParOf" srcId="{483FB928-735D-BB4B-A6B1-0A825EAE8F0A}" destId="{0C0738D6-C684-9044-8F15-1653E2D0311B}" srcOrd="1" destOrd="0" presId="urn:microsoft.com/office/officeart/2005/8/layout/orgChart1"/>
    <dgm:cxn modelId="{19EDCC42-2ACF-7249-B063-269E68B707F7}" type="presParOf" srcId="{AB1A93D9-3892-E945-9F44-CDF26CB1D3B8}" destId="{9D7F7747-B9E2-A74D-9241-FED4B621C3D0}" srcOrd="1" destOrd="0" presId="urn:microsoft.com/office/officeart/2005/8/layout/orgChart1"/>
    <dgm:cxn modelId="{23DDBB7A-2C92-7442-A5CB-8A000ADB0C21}" type="presParOf" srcId="{AB1A93D9-3892-E945-9F44-CDF26CB1D3B8}" destId="{D7CFCF98-E32F-204E-979D-C2142433C1C7}" srcOrd="2" destOrd="0" presId="urn:microsoft.com/office/officeart/2005/8/layout/orgChart1"/>
    <dgm:cxn modelId="{612B6215-D979-1C48-A656-7D1194FC47B6}" type="presParOf" srcId="{EA7CDB36-E6FD-0746-9BA3-4E2C97396D40}" destId="{E7F0F52F-C735-2841-824B-86B8F3F16678}" srcOrd="2" destOrd="0" presId="urn:microsoft.com/office/officeart/2005/8/layout/orgChart1"/>
    <dgm:cxn modelId="{AE27E502-E801-D14C-9906-C1A8AE2BC1AB}" type="presParOf" srcId="{EA7CDB36-E6FD-0746-9BA3-4E2C97396D40}" destId="{1457B243-4FB2-3846-AD51-A9AEF8B61A0D}" srcOrd="3" destOrd="0" presId="urn:microsoft.com/office/officeart/2005/8/layout/orgChart1"/>
    <dgm:cxn modelId="{60ED804B-F169-364D-AB07-BE7D916B541E}" type="presParOf" srcId="{1457B243-4FB2-3846-AD51-A9AEF8B61A0D}" destId="{E81F1399-AA28-B149-8AF7-76E3BCE26739}" srcOrd="0" destOrd="0" presId="urn:microsoft.com/office/officeart/2005/8/layout/orgChart1"/>
    <dgm:cxn modelId="{F93F498A-CE28-8D42-B3DD-5C5617570F6B}" type="presParOf" srcId="{E81F1399-AA28-B149-8AF7-76E3BCE26739}" destId="{312A58AA-4305-7442-9051-C3B54901B80E}" srcOrd="0" destOrd="0" presId="urn:microsoft.com/office/officeart/2005/8/layout/orgChart1"/>
    <dgm:cxn modelId="{72AD2E50-6ACE-534D-BCB9-F9554DCABD5B}" type="presParOf" srcId="{E81F1399-AA28-B149-8AF7-76E3BCE26739}" destId="{C5D392C2-0124-844B-8676-5C939DAAB4D7}" srcOrd="1" destOrd="0" presId="urn:microsoft.com/office/officeart/2005/8/layout/orgChart1"/>
    <dgm:cxn modelId="{A3DA7CE0-A989-3B42-8203-67B0F79575FC}" type="presParOf" srcId="{1457B243-4FB2-3846-AD51-A9AEF8B61A0D}" destId="{EDE0DD14-CC2F-F24A-95B4-983459F001D9}" srcOrd="1" destOrd="0" presId="urn:microsoft.com/office/officeart/2005/8/layout/orgChart1"/>
    <dgm:cxn modelId="{BB543445-FFAB-3B4E-923B-42199F2F059F}" type="presParOf" srcId="{1457B243-4FB2-3846-AD51-A9AEF8B61A0D}" destId="{A2CC0216-9B8E-CC4A-8C0E-C02516DE1F78}" srcOrd="2" destOrd="0" presId="urn:microsoft.com/office/officeart/2005/8/layout/orgChart1"/>
    <dgm:cxn modelId="{1F1A3597-9D9A-F449-8EEE-2269A429763C}" type="presParOf" srcId="{EA7CDB36-E6FD-0746-9BA3-4E2C97396D40}" destId="{2E149549-220A-7A40-AE02-F7BD3235653A}" srcOrd="4" destOrd="0" presId="urn:microsoft.com/office/officeart/2005/8/layout/orgChart1"/>
    <dgm:cxn modelId="{F3B74C4F-D1D6-2B42-B555-9DECE7845DD3}" type="presParOf" srcId="{EA7CDB36-E6FD-0746-9BA3-4E2C97396D40}" destId="{0414115F-E6D8-B547-B4D7-057CFCADDD79}" srcOrd="5" destOrd="0" presId="urn:microsoft.com/office/officeart/2005/8/layout/orgChart1"/>
    <dgm:cxn modelId="{63716A3F-3D85-9249-A615-3C9A6BE9184F}" type="presParOf" srcId="{0414115F-E6D8-B547-B4D7-057CFCADDD79}" destId="{C96C76CC-4F71-5041-ABE8-173433EA486F}" srcOrd="0" destOrd="0" presId="urn:microsoft.com/office/officeart/2005/8/layout/orgChart1"/>
    <dgm:cxn modelId="{95B5CE53-E510-F743-90E9-1CFB12B9ADEB}" type="presParOf" srcId="{C96C76CC-4F71-5041-ABE8-173433EA486F}" destId="{C0DBBD59-238D-FB48-884D-7DF60787F21C}" srcOrd="0" destOrd="0" presId="urn:microsoft.com/office/officeart/2005/8/layout/orgChart1"/>
    <dgm:cxn modelId="{0CEBB1B9-ABD5-0740-AEAD-8F4C23A5BA3A}" type="presParOf" srcId="{C96C76CC-4F71-5041-ABE8-173433EA486F}" destId="{ED3154F1-0698-ED4F-A663-D9C0478D37AF}" srcOrd="1" destOrd="0" presId="urn:microsoft.com/office/officeart/2005/8/layout/orgChart1"/>
    <dgm:cxn modelId="{ED139889-4687-554F-B428-7DB4ED01AFD3}" type="presParOf" srcId="{0414115F-E6D8-B547-B4D7-057CFCADDD79}" destId="{09A2AC59-41C3-494F-99C7-7087E5BA031B}" srcOrd="1" destOrd="0" presId="urn:microsoft.com/office/officeart/2005/8/layout/orgChart1"/>
    <dgm:cxn modelId="{121B3A18-9295-E647-B5D5-583CA883D326}" type="presParOf" srcId="{0414115F-E6D8-B547-B4D7-057CFCADDD79}" destId="{A980DC86-8192-E54A-B9A3-12D82C2C7374}" srcOrd="2" destOrd="0" presId="urn:microsoft.com/office/officeart/2005/8/layout/orgChart1"/>
    <dgm:cxn modelId="{1675024C-B9DF-F547-B945-B99FAB1AA2F8}" type="presParOf" srcId="{57FAE904-4A8D-EA4F-A28C-EEB989AFFD76}" destId="{73B90859-6D38-CE4E-BB7C-77458BE02F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49549-220A-7A40-AE02-F7BD3235653A}">
      <dsp:nvSpPr>
        <dsp:cNvPr id="0" name=""/>
        <dsp:cNvSpPr/>
      </dsp:nvSpPr>
      <dsp:spPr>
        <a:xfrm>
          <a:off x="3780420" y="1671289"/>
          <a:ext cx="2674674" cy="464199"/>
        </a:xfrm>
        <a:custGeom>
          <a:avLst/>
          <a:gdLst/>
          <a:ahLst/>
          <a:cxnLst/>
          <a:rect l="0" t="0" r="0" b="0"/>
          <a:pathLst>
            <a:path>
              <a:moveTo>
                <a:pt x="0" y="0"/>
              </a:moveTo>
              <a:lnTo>
                <a:pt x="0" y="232099"/>
              </a:lnTo>
              <a:lnTo>
                <a:pt x="2674674" y="232099"/>
              </a:lnTo>
              <a:lnTo>
                <a:pt x="2674674" y="4641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F0F52F-C735-2841-824B-86B8F3F16678}">
      <dsp:nvSpPr>
        <dsp:cNvPr id="0" name=""/>
        <dsp:cNvSpPr/>
      </dsp:nvSpPr>
      <dsp:spPr>
        <a:xfrm>
          <a:off x="3780420" y="555850"/>
          <a:ext cx="2675182" cy="1115438"/>
        </a:xfrm>
        <a:custGeom>
          <a:avLst/>
          <a:gdLst/>
          <a:ahLst/>
          <a:cxnLst/>
          <a:rect l="0" t="0" r="0" b="0"/>
          <a:pathLst>
            <a:path>
              <a:moveTo>
                <a:pt x="0" y="1115438"/>
              </a:moveTo>
              <a:lnTo>
                <a:pt x="26751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C0338-1009-8E4C-8E9D-31DAF72E5E74}">
      <dsp:nvSpPr>
        <dsp:cNvPr id="0" name=""/>
        <dsp:cNvSpPr/>
      </dsp:nvSpPr>
      <dsp:spPr>
        <a:xfrm>
          <a:off x="1105237" y="1671289"/>
          <a:ext cx="2675182" cy="448483"/>
        </a:xfrm>
        <a:custGeom>
          <a:avLst/>
          <a:gdLst/>
          <a:ahLst/>
          <a:cxnLst/>
          <a:rect l="0" t="0" r="0" b="0"/>
          <a:pathLst>
            <a:path>
              <a:moveTo>
                <a:pt x="2675182" y="0"/>
              </a:moveTo>
              <a:lnTo>
                <a:pt x="2675182" y="216383"/>
              </a:lnTo>
              <a:lnTo>
                <a:pt x="0" y="216383"/>
              </a:lnTo>
              <a:lnTo>
                <a:pt x="0" y="448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2654DB-01C0-0F48-875E-E0D5D38CC293}">
      <dsp:nvSpPr>
        <dsp:cNvPr id="0" name=""/>
        <dsp:cNvSpPr/>
      </dsp:nvSpPr>
      <dsp:spPr>
        <a:xfrm>
          <a:off x="2675182" y="566052"/>
          <a:ext cx="2210475" cy="1105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University of Manchester Healthy Ageing Research Group </a:t>
          </a:r>
        </a:p>
      </dsp:txBody>
      <dsp:txXfrm>
        <a:off x="2675182" y="566052"/>
        <a:ext cx="2210475" cy="1105237"/>
      </dsp:txXfrm>
    </dsp:sp>
    <dsp:sp modelId="{580BEC6C-4C9E-BA4A-A293-CE65C89CD47E}">
      <dsp:nvSpPr>
        <dsp:cNvPr id="0" name=""/>
        <dsp:cNvSpPr/>
      </dsp:nvSpPr>
      <dsp:spPr>
        <a:xfrm>
          <a:off x="0" y="2119772"/>
          <a:ext cx="2210475" cy="1105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National Institute for Health Research - Applied Research Collaboration  (Healthy Ageing theme) </a:t>
          </a:r>
        </a:p>
      </dsp:txBody>
      <dsp:txXfrm>
        <a:off x="0" y="2119772"/>
        <a:ext cx="2210475" cy="1105237"/>
      </dsp:txXfrm>
    </dsp:sp>
    <dsp:sp modelId="{312A58AA-4305-7442-9051-C3B54901B80E}">
      <dsp:nvSpPr>
        <dsp:cNvPr id="0" name=""/>
        <dsp:cNvSpPr/>
      </dsp:nvSpPr>
      <dsp:spPr>
        <a:xfrm>
          <a:off x="5350364" y="555850"/>
          <a:ext cx="2210475" cy="1105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i="0" u="none" kern="1200" dirty="0"/>
            <a:t>Manchester Institute for Collaborative Research on Ageing (MICRA)</a:t>
          </a:r>
          <a:endParaRPr lang="en-US" sz="1600" b="0" kern="1200" dirty="0"/>
        </a:p>
      </dsp:txBody>
      <dsp:txXfrm>
        <a:off x="5350364" y="555850"/>
        <a:ext cx="2210475" cy="1105237"/>
      </dsp:txXfrm>
    </dsp:sp>
    <dsp:sp modelId="{C0DBBD59-238D-FB48-884D-7DF60787F21C}">
      <dsp:nvSpPr>
        <dsp:cNvPr id="0" name=""/>
        <dsp:cNvSpPr/>
      </dsp:nvSpPr>
      <dsp:spPr>
        <a:xfrm>
          <a:off x="5349857" y="2135489"/>
          <a:ext cx="2210475" cy="1105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National Institute for Health Research - Older People and Frailty Policy Research Unit </a:t>
          </a:r>
        </a:p>
      </dsp:txBody>
      <dsp:txXfrm>
        <a:off x="5349857" y="2135489"/>
        <a:ext cx="2210475" cy="11052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AB909-D798-472B-8CF2-C5F96ADD1C61}"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F8F70-509D-4CFB-9358-E7BF1C46BC06}" type="slidenum">
              <a:rPr lang="en-GB" smtClean="0"/>
              <a:t>‹#›</a:t>
            </a:fld>
            <a:endParaRPr lang="en-GB"/>
          </a:p>
        </p:txBody>
      </p:sp>
    </p:spTree>
    <p:extLst>
      <p:ext uri="{BB962C8B-B14F-4D97-AF65-F5344CB8AC3E}">
        <p14:creationId xmlns:p14="http://schemas.microsoft.com/office/powerpoint/2010/main" val="304405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802BEF-0290-494A-B08F-8EB420F56727}" type="slidenum">
              <a:rPr lang="en-GB" smtClean="0"/>
              <a:t>1</a:t>
            </a:fld>
            <a:endParaRPr lang="en-GB"/>
          </a:p>
        </p:txBody>
      </p:sp>
    </p:spTree>
    <p:extLst>
      <p:ext uri="{BB962C8B-B14F-4D97-AF65-F5344CB8AC3E}">
        <p14:creationId xmlns:p14="http://schemas.microsoft.com/office/powerpoint/2010/main" val="237279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9D564A-E49E-4106-9F48-335F59491720}" type="slidenum">
              <a:rPr lang="en-GB" smtClean="0"/>
              <a:t>10</a:t>
            </a:fld>
            <a:endParaRPr lang="en-GB"/>
          </a:p>
        </p:txBody>
      </p:sp>
    </p:spTree>
    <p:extLst>
      <p:ext uri="{BB962C8B-B14F-4D97-AF65-F5344CB8AC3E}">
        <p14:creationId xmlns:p14="http://schemas.microsoft.com/office/powerpoint/2010/main" val="204431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9D564A-E49E-4106-9F48-335F59491720}" type="slidenum">
              <a:rPr lang="en-GB" smtClean="0"/>
              <a:t>11</a:t>
            </a:fld>
            <a:endParaRPr lang="en-GB"/>
          </a:p>
        </p:txBody>
      </p:sp>
    </p:spTree>
    <p:extLst>
      <p:ext uri="{BB962C8B-B14F-4D97-AF65-F5344CB8AC3E}">
        <p14:creationId xmlns:p14="http://schemas.microsoft.com/office/powerpoint/2010/main" val="175443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9D564A-E49E-4106-9F48-335F59491720}" type="slidenum">
              <a:rPr lang="en-GB" smtClean="0"/>
              <a:t>12</a:t>
            </a:fld>
            <a:endParaRPr lang="en-GB"/>
          </a:p>
        </p:txBody>
      </p:sp>
    </p:spTree>
    <p:extLst>
      <p:ext uri="{BB962C8B-B14F-4D97-AF65-F5344CB8AC3E}">
        <p14:creationId xmlns:p14="http://schemas.microsoft.com/office/powerpoint/2010/main" val="140252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802BEF-0290-494A-B08F-8EB420F56727}" type="slidenum">
              <a:rPr lang="en-GB" smtClean="0"/>
              <a:t>13</a:t>
            </a:fld>
            <a:endParaRPr lang="en-GB"/>
          </a:p>
        </p:txBody>
      </p:sp>
    </p:spTree>
    <p:extLst>
      <p:ext uri="{BB962C8B-B14F-4D97-AF65-F5344CB8AC3E}">
        <p14:creationId xmlns:p14="http://schemas.microsoft.com/office/powerpoint/2010/main" val="295828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802BEF-0290-494A-B08F-8EB420F56727}" type="slidenum">
              <a:rPr lang="en-GB" smtClean="0"/>
              <a:t>14</a:t>
            </a:fld>
            <a:endParaRPr lang="en-GB"/>
          </a:p>
        </p:txBody>
      </p:sp>
    </p:spTree>
    <p:extLst>
      <p:ext uri="{BB962C8B-B14F-4D97-AF65-F5344CB8AC3E}">
        <p14:creationId xmlns:p14="http://schemas.microsoft.com/office/powerpoint/2010/main" val="165443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US" dirty="0"/>
              <a:t>Developing project ideas</a:t>
            </a:r>
          </a:p>
          <a:p>
            <a:endParaRPr lang="en-US" dirty="0"/>
          </a:p>
          <a:p>
            <a:r>
              <a:rPr lang="en-US" dirty="0"/>
              <a:t>Advising on how to improve material for a projects </a:t>
            </a:r>
          </a:p>
          <a:p>
            <a:endParaRPr lang="en-US" dirty="0"/>
          </a:p>
          <a:p>
            <a:r>
              <a:rPr lang="en-US" dirty="0"/>
              <a:t>Giving your expert advice on what may work better when contacting people to get involved</a:t>
            </a:r>
          </a:p>
          <a:p>
            <a:endParaRPr lang="en-US" dirty="0"/>
          </a:p>
          <a:p>
            <a:r>
              <a:rPr lang="en-US" dirty="0"/>
              <a:t>Being part of a project team – attending and contributing at meetings, looking at research findings with the team</a:t>
            </a:r>
          </a:p>
          <a:p>
            <a:endParaRPr lang="en-US" dirty="0"/>
          </a:p>
          <a:p>
            <a:r>
              <a:rPr lang="en-US" dirty="0"/>
              <a:t>Spreading the word – helping get the research findings to the right people to ensure improvements to services are made</a:t>
            </a:r>
          </a:p>
          <a:p>
            <a:endParaRPr lang="en-GB" dirty="0"/>
          </a:p>
        </p:txBody>
      </p:sp>
    </p:spTree>
    <p:extLst>
      <p:ext uri="{BB962C8B-B14F-4D97-AF65-F5344CB8AC3E}">
        <p14:creationId xmlns:p14="http://schemas.microsoft.com/office/powerpoint/2010/main" val="4846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802BEF-0290-494A-B08F-8EB420F56727}" type="slidenum">
              <a:rPr lang="en-GB" smtClean="0"/>
              <a:t>2</a:t>
            </a:fld>
            <a:endParaRPr lang="en-GB"/>
          </a:p>
        </p:txBody>
      </p:sp>
    </p:spTree>
    <p:extLst>
      <p:ext uri="{BB962C8B-B14F-4D97-AF65-F5344CB8AC3E}">
        <p14:creationId xmlns:p14="http://schemas.microsoft.com/office/powerpoint/2010/main" val="42306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802BEF-0290-494A-B08F-8EB420F56727}" type="slidenum">
              <a:rPr lang="en-GB" smtClean="0"/>
              <a:t>3</a:t>
            </a:fld>
            <a:endParaRPr lang="en-GB"/>
          </a:p>
        </p:txBody>
      </p:sp>
    </p:spTree>
    <p:extLst>
      <p:ext uri="{BB962C8B-B14F-4D97-AF65-F5344CB8AC3E}">
        <p14:creationId xmlns:p14="http://schemas.microsoft.com/office/powerpoint/2010/main" val="394304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749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819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2702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66C4B5E-3B1D-4F92-A093-D6A8FD78B2A8}" type="slidenum">
              <a:rPr lang="en-GB" smtClean="0"/>
              <a:t>7</a:t>
            </a:fld>
            <a:endParaRPr lang="en-GB" dirty="0"/>
          </a:p>
        </p:txBody>
      </p:sp>
    </p:spTree>
    <p:extLst>
      <p:ext uri="{BB962C8B-B14F-4D97-AF65-F5344CB8AC3E}">
        <p14:creationId xmlns:p14="http://schemas.microsoft.com/office/powerpoint/2010/main" val="204423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9D564A-E49E-4106-9F48-335F59491720}" type="slidenum">
              <a:rPr lang="en-GB" smtClean="0"/>
              <a:t>8</a:t>
            </a:fld>
            <a:endParaRPr lang="en-GB"/>
          </a:p>
        </p:txBody>
      </p:sp>
    </p:spTree>
    <p:extLst>
      <p:ext uri="{BB962C8B-B14F-4D97-AF65-F5344CB8AC3E}">
        <p14:creationId xmlns:p14="http://schemas.microsoft.com/office/powerpoint/2010/main" val="92867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69D564A-E49E-4106-9F48-335F59491720}" type="slidenum">
              <a:rPr lang="en-GB" smtClean="0"/>
              <a:t>9</a:t>
            </a:fld>
            <a:endParaRPr lang="en-GB"/>
          </a:p>
        </p:txBody>
      </p:sp>
    </p:spTree>
    <p:extLst>
      <p:ext uri="{BB962C8B-B14F-4D97-AF65-F5344CB8AC3E}">
        <p14:creationId xmlns:p14="http://schemas.microsoft.com/office/powerpoint/2010/main" val="208174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F71350-8267-4CA3-B641-DF46803622E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319886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71350-8267-4CA3-B641-DF46803622E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71744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71350-8267-4CA3-B641-DF46803622E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403529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F71350-8267-4CA3-B641-DF46803622E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299137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F71350-8267-4CA3-B641-DF46803622E6}"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46745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F71350-8267-4CA3-B641-DF46803622E6}"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38468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F71350-8267-4CA3-B641-DF46803622E6}"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128859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F71350-8267-4CA3-B641-DF46803622E6}"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226819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71350-8267-4CA3-B641-DF46803622E6}"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117142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F71350-8267-4CA3-B641-DF46803622E6}"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27816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F71350-8267-4CA3-B641-DF46803622E6}"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955C4-F998-420B-B1D5-1B299ACD7251}" type="slidenum">
              <a:rPr lang="en-GB" smtClean="0"/>
              <a:t>‹#›</a:t>
            </a:fld>
            <a:endParaRPr lang="en-GB"/>
          </a:p>
        </p:txBody>
      </p:sp>
    </p:spTree>
    <p:extLst>
      <p:ext uri="{BB962C8B-B14F-4D97-AF65-F5344CB8AC3E}">
        <p14:creationId xmlns:p14="http://schemas.microsoft.com/office/powerpoint/2010/main" val="162996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2358"/>
                    </a14:imgEffect>
                    <a14:imgEffect>
                      <a14:saturation sat="73000"/>
                    </a14:imgEffect>
                    <a14:imgEffect>
                      <a14:brightnessContrast bright="40000" contrast="-4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1350-8267-4CA3-B641-DF46803622E6}" type="datetimeFigureOut">
              <a:rPr lang="en-GB" smtClean="0"/>
              <a:t>26/04/2021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955C4-F998-420B-B1D5-1B299ACD7251}" type="slidenum">
              <a:rPr lang="en-GB" smtClean="0"/>
              <a:t>‹#›</a:t>
            </a:fld>
            <a:endParaRPr lang="en-GB"/>
          </a:p>
        </p:txBody>
      </p:sp>
    </p:spTree>
    <p:extLst>
      <p:ext uri="{BB962C8B-B14F-4D97-AF65-F5344CB8AC3E}">
        <p14:creationId xmlns:p14="http://schemas.microsoft.com/office/powerpoint/2010/main" val="24476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25.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2.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www.gmopn.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015" y="118201"/>
            <a:ext cx="11672527" cy="1187249"/>
          </a:xfrm>
          <a:prstGeom prst="rect">
            <a:avLst/>
          </a:prstGeom>
        </p:spPr>
      </p:pic>
      <p:sp>
        <p:nvSpPr>
          <p:cNvPr id="6" name="TextBox 5"/>
          <p:cNvSpPr txBox="1"/>
          <p:nvPr/>
        </p:nvSpPr>
        <p:spPr>
          <a:xfrm>
            <a:off x="1236617" y="2476500"/>
            <a:ext cx="10320383" cy="3416320"/>
          </a:xfrm>
          <a:prstGeom prst="rect">
            <a:avLst/>
          </a:prstGeom>
          <a:noFill/>
        </p:spPr>
        <p:txBody>
          <a:bodyPr wrap="square" rtlCol="0">
            <a:spAutoFit/>
          </a:bodyPr>
          <a:lstStyle/>
          <a:p>
            <a:pPr marL="285750" lvl="0" indent="-285750" fontAlgn="base">
              <a:buFont typeface="Arial" panose="020B0604020202020204" pitchFamily="34" charset="0"/>
              <a:buChar char="•"/>
            </a:pPr>
            <a:r>
              <a:rPr lang="en-GB" sz="2400" dirty="0"/>
              <a:t>To make sure that decisions made and work undertaken across Greater Manchester take into account the values and priorities of older </a:t>
            </a:r>
            <a:r>
              <a:rPr lang="en-GB" sz="2400" dirty="0" smtClean="0"/>
              <a:t>people</a:t>
            </a:r>
          </a:p>
          <a:p>
            <a:pPr lvl="0" fontAlgn="base"/>
            <a:endParaRPr lang="en-GB" sz="2400" dirty="0"/>
          </a:p>
          <a:p>
            <a:pPr marL="285750" lvl="0" indent="-285750" fontAlgn="base">
              <a:buFont typeface="Arial" panose="020B0604020202020204" pitchFamily="34" charset="0"/>
              <a:buChar char="•"/>
            </a:pPr>
            <a:r>
              <a:rPr lang="en-GB" sz="2400" dirty="0"/>
              <a:t>To promote the significance of older people as vital members of communities and </a:t>
            </a:r>
            <a:r>
              <a:rPr lang="en-GB" sz="2400" dirty="0" smtClean="0"/>
              <a:t>society</a:t>
            </a:r>
          </a:p>
          <a:p>
            <a:pPr lvl="0" fontAlgn="base"/>
            <a:endParaRPr lang="en-GB" sz="2400" dirty="0"/>
          </a:p>
          <a:p>
            <a:pPr marL="285750" lvl="0" indent="-285750" fontAlgn="base">
              <a:buFont typeface="Arial" panose="020B0604020202020204" pitchFamily="34" charset="0"/>
              <a:buChar char="•"/>
            </a:pPr>
            <a:r>
              <a:rPr lang="en-GB" sz="2400" dirty="0"/>
              <a:t>To make sure that older people from every borough of Greater Manchester have a chance to have their voices heard and have an influence.</a:t>
            </a:r>
          </a:p>
          <a:p>
            <a:pPr marL="342900" lvl="0" indent="-342900">
              <a:buFont typeface="Arial" panose="020B0604020202020204" pitchFamily="34" charset="0"/>
              <a:buChar char="•"/>
            </a:pPr>
            <a:endParaRPr lang="en-GB" sz="2400" dirty="0" smtClean="0"/>
          </a:p>
        </p:txBody>
      </p:sp>
      <p:sp>
        <p:nvSpPr>
          <p:cNvPr id="7" name="Rectangle 6"/>
          <p:cNvSpPr/>
          <p:nvPr/>
        </p:nvSpPr>
        <p:spPr>
          <a:xfrm>
            <a:off x="2542903" y="1522043"/>
            <a:ext cx="7880678" cy="707886"/>
          </a:xfrm>
          <a:prstGeom prst="rect">
            <a:avLst/>
          </a:prstGeom>
        </p:spPr>
        <p:txBody>
          <a:bodyPr wrap="square">
            <a:spAutoFit/>
          </a:bodyPr>
          <a:lstStyle/>
          <a:p>
            <a:pPr algn="ctr"/>
            <a:r>
              <a:rPr lang="en-GB" sz="4000" b="1" dirty="0" smtClean="0">
                <a:solidFill>
                  <a:srgbClr val="61A4A0"/>
                </a:solidFill>
              </a:rPr>
              <a:t>GMOPN – Our Aims</a:t>
            </a:r>
            <a:endParaRPr lang="en-GB" sz="4000" b="1" dirty="0">
              <a:solidFill>
                <a:srgbClr val="61A4A0"/>
              </a:solidFill>
            </a:endParaRPr>
          </a:p>
        </p:txBody>
      </p:sp>
    </p:spTree>
    <p:extLst>
      <p:ext uri="{BB962C8B-B14F-4D97-AF65-F5344CB8AC3E}">
        <p14:creationId xmlns:p14="http://schemas.microsoft.com/office/powerpoint/2010/main" val="4259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B770-5811-1542-822A-D9A130CD1DF4}"/>
              </a:ext>
            </a:extLst>
          </p:cNvPr>
          <p:cNvSpPr>
            <a:spLocks noGrp="1"/>
          </p:cNvSpPr>
          <p:nvPr>
            <p:ph type="title"/>
          </p:nvPr>
        </p:nvSpPr>
        <p:spPr>
          <a:xfrm>
            <a:off x="2257694" y="1033406"/>
            <a:ext cx="7886700" cy="994172"/>
          </a:xfrm>
        </p:spPr>
        <p:txBody>
          <a:bodyPr>
            <a:normAutofit/>
          </a:bodyPr>
          <a:lstStyle/>
          <a:p>
            <a:pPr algn="ctr"/>
            <a:r>
              <a:rPr lang="en-US" altLang="en-US" sz="3675" b="1" dirty="0">
                <a:solidFill>
                  <a:srgbClr val="7030A0"/>
                </a:solidFill>
                <a:ea typeface="Times New Roman" panose="02020603050405020304" pitchFamily="18" charset="0"/>
                <a:cs typeface="Calibri" panose="020F0502020204030204" pitchFamily="34" charset="0"/>
              </a:rPr>
              <a:t>What sort of research do we do?</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692" y="66910"/>
            <a:ext cx="1987405" cy="8418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7499" y="141755"/>
            <a:ext cx="1318916" cy="694957"/>
          </a:xfrm>
          <a:prstGeom prst="rect">
            <a:avLst/>
          </a:prstGeom>
        </p:spPr>
      </p:pic>
      <p:pic>
        <p:nvPicPr>
          <p:cNvPr id="9" name="Picture 8">
            <a:extLst>
              <a:ext uri="{FF2B5EF4-FFF2-40B4-BE49-F238E27FC236}">
                <a16:creationId xmlns:a16="http://schemas.microsoft.com/office/drawing/2014/main" id="{355E3126-2A92-1C49-B01B-42CC72F77ADB}"/>
              </a:ext>
            </a:extLst>
          </p:cNvPr>
          <p:cNvPicPr>
            <a:picLocks noChangeAspect="1"/>
          </p:cNvPicPr>
          <p:nvPr/>
        </p:nvPicPr>
        <p:blipFill>
          <a:blip r:embed="rId5"/>
          <a:stretch>
            <a:fillRect/>
          </a:stretch>
        </p:blipFill>
        <p:spPr>
          <a:xfrm>
            <a:off x="6384033" y="5877272"/>
            <a:ext cx="4182977" cy="640846"/>
          </a:xfrm>
          <a:prstGeom prst="rect">
            <a:avLst/>
          </a:prstGeom>
        </p:spPr>
      </p:pic>
      <p:pic>
        <p:nvPicPr>
          <p:cNvPr id="10" name="Picture 9">
            <a:extLst>
              <a:ext uri="{FF2B5EF4-FFF2-40B4-BE49-F238E27FC236}">
                <a16:creationId xmlns:a16="http://schemas.microsoft.com/office/drawing/2014/main" id="{82FDD643-5D5B-E94C-B87E-FDF9AFF2E9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742" r="6103" b="10242"/>
          <a:stretch/>
        </p:blipFill>
        <p:spPr>
          <a:xfrm>
            <a:off x="1559497" y="5877272"/>
            <a:ext cx="3888977" cy="6408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4448" y="0"/>
            <a:ext cx="1823553" cy="960858"/>
          </a:xfrm>
          <a:prstGeom prst="rect">
            <a:avLst/>
          </a:prstGeom>
        </p:spPr>
      </p:pic>
      <p:sp>
        <p:nvSpPr>
          <p:cNvPr id="12" name="Content Placeholder 5">
            <a:extLst>
              <a:ext uri="{FF2B5EF4-FFF2-40B4-BE49-F238E27FC236}">
                <a16:creationId xmlns:a16="http://schemas.microsoft.com/office/drawing/2014/main" id="{DD9D4E88-DADF-EC42-96FB-8B1182C45C22}"/>
              </a:ext>
            </a:extLst>
          </p:cNvPr>
          <p:cNvSpPr>
            <a:spLocks noGrp="1"/>
          </p:cNvSpPr>
          <p:nvPr>
            <p:ph idx="1"/>
          </p:nvPr>
        </p:nvSpPr>
        <p:spPr>
          <a:xfrm>
            <a:off x="1703512" y="1901167"/>
            <a:ext cx="7886700" cy="3851958"/>
          </a:xfrm>
        </p:spPr>
        <p:txBody>
          <a:bodyPr>
            <a:normAutofit/>
          </a:bodyPr>
          <a:lstStyle/>
          <a:p>
            <a:pPr marL="0" indent="0">
              <a:buNone/>
            </a:pPr>
            <a:endParaRPr lang="en-US" sz="2400" dirty="0">
              <a:solidFill>
                <a:srgbClr val="7030A0"/>
              </a:solidFill>
            </a:endParaRPr>
          </a:p>
          <a:p>
            <a:pPr lvl="1"/>
            <a:r>
              <a:rPr lang="en-US" dirty="0">
                <a:solidFill>
                  <a:srgbClr val="7030A0"/>
                </a:solidFill>
              </a:rPr>
              <a:t>Falls and falls prevention</a:t>
            </a:r>
          </a:p>
          <a:p>
            <a:pPr lvl="1"/>
            <a:r>
              <a:rPr lang="en-US" dirty="0">
                <a:solidFill>
                  <a:srgbClr val="7030A0"/>
                </a:solidFill>
              </a:rPr>
              <a:t>Physical activity and exercise </a:t>
            </a:r>
          </a:p>
          <a:p>
            <a:pPr marL="342900" lvl="1" indent="0">
              <a:buNone/>
            </a:pPr>
            <a:r>
              <a:rPr lang="en-US" dirty="0">
                <a:solidFill>
                  <a:srgbClr val="7030A0"/>
                </a:solidFill>
              </a:rPr>
              <a:t>	promotion (strength and balance)</a:t>
            </a:r>
          </a:p>
          <a:p>
            <a:pPr lvl="1"/>
            <a:r>
              <a:rPr lang="en-US" dirty="0">
                <a:solidFill>
                  <a:srgbClr val="7030A0"/>
                </a:solidFill>
              </a:rPr>
              <a:t>Nutrition and diet</a:t>
            </a:r>
          </a:p>
          <a:p>
            <a:pPr lvl="1"/>
            <a:r>
              <a:rPr lang="en-US" dirty="0">
                <a:solidFill>
                  <a:srgbClr val="7030A0"/>
                </a:solidFill>
              </a:rPr>
              <a:t>Rehabilitation and musculoskeletal </a:t>
            </a:r>
            <a:br>
              <a:rPr lang="en-US" dirty="0">
                <a:solidFill>
                  <a:srgbClr val="7030A0"/>
                </a:solidFill>
              </a:rPr>
            </a:br>
            <a:r>
              <a:rPr lang="en-US" dirty="0">
                <a:solidFill>
                  <a:srgbClr val="7030A0"/>
                </a:solidFill>
              </a:rPr>
              <a:t>	conditions</a:t>
            </a:r>
          </a:p>
          <a:p>
            <a:pPr lvl="1"/>
            <a:r>
              <a:rPr lang="en-US" dirty="0">
                <a:solidFill>
                  <a:srgbClr val="7030A0"/>
                </a:solidFill>
              </a:rPr>
              <a:t>Development of technologies to help people age well</a:t>
            </a:r>
          </a:p>
          <a:p>
            <a:pPr lvl="1"/>
            <a:r>
              <a:rPr lang="en-US" dirty="0">
                <a:solidFill>
                  <a:srgbClr val="7030A0"/>
                </a:solidFill>
              </a:rPr>
              <a:t>Health </a:t>
            </a:r>
            <a:r>
              <a:rPr lang="en-US" dirty="0" err="1">
                <a:solidFill>
                  <a:srgbClr val="7030A0"/>
                </a:solidFill>
              </a:rPr>
              <a:t>behaviour</a:t>
            </a:r>
            <a:r>
              <a:rPr lang="en-US" dirty="0">
                <a:solidFill>
                  <a:srgbClr val="7030A0"/>
                </a:solidFill>
              </a:rPr>
              <a:t> change and health literacy</a:t>
            </a:r>
          </a:p>
          <a:p>
            <a:pPr lvl="1"/>
            <a:endParaRPr lang="en-US" sz="2100" dirty="0">
              <a:solidFill>
                <a:srgbClr val="7030A0"/>
              </a:solidFill>
            </a:endParaRPr>
          </a:p>
          <a:p>
            <a:pPr lvl="1"/>
            <a:endParaRPr lang="en-US" sz="2100" dirty="0">
              <a:solidFill>
                <a:srgbClr val="7030A0"/>
              </a:solidFill>
            </a:endParaRPr>
          </a:p>
        </p:txBody>
      </p:sp>
      <p:pic>
        <p:nvPicPr>
          <p:cNvPr id="5" name="Picture 4">
            <a:extLst>
              <a:ext uri="{FF2B5EF4-FFF2-40B4-BE49-F238E27FC236}">
                <a16:creationId xmlns:a16="http://schemas.microsoft.com/office/drawing/2014/main" id="{AF232AD8-D96E-4647-A645-9CADFE7B4F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6120" y="2204864"/>
            <a:ext cx="2996952" cy="1997968"/>
          </a:xfrm>
          <a:prstGeom prst="rect">
            <a:avLst/>
          </a:prstGeom>
        </p:spPr>
      </p:pic>
    </p:spTree>
    <p:extLst>
      <p:ext uri="{BB962C8B-B14F-4D97-AF65-F5344CB8AC3E}">
        <p14:creationId xmlns:p14="http://schemas.microsoft.com/office/powerpoint/2010/main" val="369862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B770-5811-1542-822A-D9A130CD1DF4}"/>
              </a:ext>
            </a:extLst>
          </p:cNvPr>
          <p:cNvSpPr>
            <a:spLocks noGrp="1"/>
          </p:cNvSpPr>
          <p:nvPr>
            <p:ph type="title"/>
          </p:nvPr>
        </p:nvSpPr>
        <p:spPr>
          <a:xfrm>
            <a:off x="2293423" y="750095"/>
            <a:ext cx="7886700" cy="1325563"/>
          </a:xfrm>
        </p:spPr>
        <p:txBody>
          <a:bodyPr>
            <a:normAutofit fontScale="90000"/>
          </a:bodyPr>
          <a:lstStyle/>
          <a:p>
            <a:pPr algn="ctr"/>
            <a:r>
              <a:rPr lang="en-US" altLang="en-US" sz="3675" b="1" dirty="0">
                <a:solidFill>
                  <a:srgbClr val="7030A0"/>
                </a:solidFill>
                <a:ea typeface="Times New Roman" panose="02020603050405020304" pitchFamily="18" charset="0"/>
                <a:cs typeface="Calibri" panose="020F0502020204030204" pitchFamily="34" charset="0"/>
              </a:rPr>
              <a:t/>
            </a:r>
            <a:br>
              <a:rPr lang="en-US" altLang="en-US" sz="3675" b="1" dirty="0">
                <a:solidFill>
                  <a:srgbClr val="7030A0"/>
                </a:solidFill>
                <a:ea typeface="Times New Roman" panose="02020603050405020304" pitchFamily="18" charset="0"/>
                <a:cs typeface="Calibri" panose="020F0502020204030204" pitchFamily="34" charset="0"/>
              </a:rPr>
            </a:br>
            <a:r>
              <a:rPr lang="en-US" altLang="en-US" sz="3675" b="1" dirty="0">
                <a:solidFill>
                  <a:srgbClr val="7030A0"/>
                </a:solidFill>
                <a:ea typeface="Times New Roman" panose="02020603050405020304" pitchFamily="18" charset="0"/>
                <a:cs typeface="Calibri" panose="020F0502020204030204" pitchFamily="34" charset="0"/>
              </a:rPr>
              <a:t>Why is it important that we work alongside experts by experience?</a:t>
            </a:r>
            <a:r>
              <a:rPr lang="en-US" altLang="en-US" sz="2400" dirty="0">
                <a:latin typeface="Arial" panose="020B0604020202020204" pitchFamily="34" charset="0"/>
              </a:rPr>
              <a:t/>
            </a:r>
            <a:br>
              <a:rPr lang="en-US" altLang="en-US" sz="240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BD4F930-6CC5-424C-A602-A66D720902C5}"/>
              </a:ext>
            </a:extLst>
          </p:cNvPr>
          <p:cNvSpPr>
            <a:spLocks noGrp="1"/>
          </p:cNvSpPr>
          <p:nvPr>
            <p:ph idx="1"/>
          </p:nvPr>
        </p:nvSpPr>
        <p:spPr>
          <a:xfrm>
            <a:off x="1861484" y="2060848"/>
            <a:ext cx="8594932" cy="4351338"/>
          </a:xfrm>
        </p:spPr>
        <p:txBody>
          <a:bodyPr>
            <a:normAutofit/>
          </a:bodyPr>
          <a:lstStyle/>
          <a:p>
            <a:r>
              <a:rPr lang="en-GB" sz="2200" dirty="0">
                <a:solidFill>
                  <a:srgbClr val="7030A0"/>
                </a:solidFill>
              </a:rPr>
              <a:t>To make sure we are asking the right questions</a:t>
            </a:r>
          </a:p>
          <a:p>
            <a:r>
              <a:rPr lang="en-GB" sz="2200" dirty="0">
                <a:solidFill>
                  <a:srgbClr val="7030A0"/>
                </a:solidFill>
              </a:rPr>
              <a:t>To understand the lived experience of older people and ensure our research is responding to their needs</a:t>
            </a:r>
          </a:p>
          <a:p>
            <a:r>
              <a:rPr lang="en-GB" sz="2200" dirty="0">
                <a:solidFill>
                  <a:srgbClr val="7030A0"/>
                </a:solidFill>
              </a:rPr>
              <a:t>To check the way we are going to do </a:t>
            </a:r>
            <a:br>
              <a:rPr lang="en-GB" sz="2200" dirty="0">
                <a:solidFill>
                  <a:srgbClr val="7030A0"/>
                </a:solidFill>
              </a:rPr>
            </a:br>
            <a:r>
              <a:rPr lang="en-GB" sz="2200" dirty="0">
                <a:solidFill>
                  <a:srgbClr val="7030A0"/>
                </a:solidFill>
              </a:rPr>
              <a:t>the research is acceptable to older people </a:t>
            </a:r>
            <a:br>
              <a:rPr lang="en-GB" sz="2200" dirty="0">
                <a:solidFill>
                  <a:srgbClr val="7030A0"/>
                </a:solidFill>
              </a:rPr>
            </a:br>
            <a:r>
              <a:rPr lang="en-GB" sz="2200" dirty="0">
                <a:solidFill>
                  <a:srgbClr val="7030A0"/>
                </a:solidFill>
              </a:rPr>
              <a:t>taking part</a:t>
            </a:r>
          </a:p>
          <a:p>
            <a:r>
              <a:rPr lang="en-GB" sz="2200" dirty="0">
                <a:solidFill>
                  <a:srgbClr val="7030A0"/>
                </a:solidFill>
              </a:rPr>
              <a:t>To ensure the research findings reach the </a:t>
            </a:r>
            <a:br>
              <a:rPr lang="en-GB" sz="2200" dirty="0">
                <a:solidFill>
                  <a:srgbClr val="7030A0"/>
                </a:solidFill>
              </a:rPr>
            </a:br>
            <a:r>
              <a:rPr lang="en-GB" sz="2200" dirty="0">
                <a:solidFill>
                  <a:srgbClr val="7030A0"/>
                </a:solidFill>
              </a:rPr>
              <a:t>right people</a:t>
            </a:r>
          </a:p>
          <a:p>
            <a:r>
              <a:rPr lang="en-GB" sz="2200" dirty="0">
                <a:solidFill>
                  <a:srgbClr val="7030A0"/>
                </a:solidFill>
              </a:rPr>
              <a:t>To make sure the research we do is going to make a difference, to improve the lives of older people living in GM and beyond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692" y="66910"/>
            <a:ext cx="1987405" cy="8418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7499" y="141755"/>
            <a:ext cx="1318916" cy="694957"/>
          </a:xfrm>
          <a:prstGeom prst="rect">
            <a:avLst/>
          </a:prstGeom>
        </p:spPr>
      </p:pic>
      <p:pic>
        <p:nvPicPr>
          <p:cNvPr id="9" name="Picture 8">
            <a:extLst>
              <a:ext uri="{FF2B5EF4-FFF2-40B4-BE49-F238E27FC236}">
                <a16:creationId xmlns:a16="http://schemas.microsoft.com/office/drawing/2014/main" id="{355E3126-2A92-1C49-B01B-42CC72F77ADB}"/>
              </a:ext>
            </a:extLst>
          </p:cNvPr>
          <p:cNvPicPr>
            <a:picLocks noChangeAspect="1"/>
          </p:cNvPicPr>
          <p:nvPr/>
        </p:nvPicPr>
        <p:blipFill>
          <a:blip r:embed="rId5"/>
          <a:stretch>
            <a:fillRect/>
          </a:stretch>
        </p:blipFill>
        <p:spPr>
          <a:xfrm>
            <a:off x="6384033" y="5877272"/>
            <a:ext cx="4182977" cy="640846"/>
          </a:xfrm>
          <a:prstGeom prst="rect">
            <a:avLst/>
          </a:prstGeom>
        </p:spPr>
      </p:pic>
      <p:pic>
        <p:nvPicPr>
          <p:cNvPr id="10" name="Picture 9">
            <a:extLst>
              <a:ext uri="{FF2B5EF4-FFF2-40B4-BE49-F238E27FC236}">
                <a16:creationId xmlns:a16="http://schemas.microsoft.com/office/drawing/2014/main" id="{82FDD643-5D5B-E94C-B87E-FDF9AFF2E9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742" r="6103" b="10242"/>
          <a:stretch/>
        </p:blipFill>
        <p:spPr>
          <a:xfrm>
            <a:off x="1559497" y="5877272"/>
            <a:ext cx="3888977" cy="6408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4448" y="0"/>
            <a:ext cx="1823553" cy="960858"/>
          </a:xfrm>
          <a:prstGeom prst="rect">
            <a:avLst/>
          </a:prstGeom>
        </p:spPr>
      </p:pic>
      <p:pic>
        <p:nvPicPr>
          <p:cNvPr id="6" name="Picture 5">
            <a:extLst>
              <a:ext uri="{FF2B5EF4-FFF2-40B4-BE49-F238E27FC236}">
                <a16:creationId xmlns:a16="http://schemas.microsoft.com/office/drawing/2014/main" id="{545CD61B-253A-FD40-800D-288F5CA77F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0096" y="2924944"/>
            <a:ext cx="2700000" cy="1800000"/>
          </a:xfrm>
          <a:prstGeom prst="rect">
            <a:avLst/>
          </a:prstGeom>
        </p:spPr>
      </p:pic>
    </p:spTree>
    <p:extLst>
      <p:ext uri="{BB962C8B-B14F-4D97-AF65-F5344CB8AC3E}">
        <p14:creationId xmlns:p14="http://schemas.microsoft.com/office/powerpoint/2010/main" val="50065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B770-5811-1542-822A-D9A130CD1DF4}"/>
              </a:ext>
            </a:extLst>
          </p:cNvPr>
          <p:cNvSpPr>
            <a:spLocks noGrp="1"/>
          </p:cNvSpPr>
          <p:nvPr>
            <p:ph type="title"/>
          </p:nvPr>
        </p:nvSpPr>
        <p:spPr>
          <a:xfrm>
            <a:off x="2257694" y="1033406"/>
            <a:ext cx="7886700" cy="994172"/>
          </a:xfrm>
        </p:spPr>
        <p:txBody>
          <a:bodyPr>
            <a:normAutofit fontScale="90000"/>
          </a:bodyPr>
          <a:lstStyle/>
          <a:p>
            <a:pPr algn="ctr"/>
            <a:r>
              <a:rPr lang="en-US" altLang="en-US" sz="3675" b="1" dirty="0">
                <a:solidFill>
                  <a:srgbClr val="7030A0"/>
                </a:solidFill>
                <a:ea typeface="Times New Roman" panose="02020603050405020304" pitchFamily="18" charset="0"/>
                <a:cs typeface="Calibri" panose="020F0502020204030204" pitchFamily="34" charset="0"/>
              </a:rPr>
              <a:t>How do we </a:t>
            </a:r>
            <a:r>
              <a:rPr lang="en-US" altLang="en-US" sz="3675" b="1" dirty="0" err="1">
                <a:solidFill>
                  <a:srgbClr val="7030A0"/>
                </a:solidFill>
                <a:ea typeface="Times New Roman" panose="02020603050405020304" pitchFamily="18" charset="0"/>
                <a:cs typeface="Calibri" panose="020F0502020204030204" pitchFamily="34" charset="0"/>
              </a:rPr>
              <a:t>prioritise</a:t>
            </a:r>
            <a:r>
              <a:rPr lang="en-US" altLang="en-US" sz="3675" b="1" dirty="0">
                <a:solidFill>
                  <a:srgbClr val="7030A0"/>
                </a:solidFill>
                <a:ea typeface="Times New Roman" panose="02020603050405020304" pitchFamily="18" charset="0"/>
                <a:cs typeface="Calibri" panose="020F0502020204030204" pitchFamily="34" charset="0"/>
              </a:rPr>
              <a:t> what research we do?</a:t>
            </a:r>
            <a:r>
              <a:rPr lang="en-US" altLang="en-US" sz="2400" dirty="0">
                <a:latin typeface="Arial" panose="020B0604020202020204" pitchFamily="34" charset="0"/>
              </a:rPr>
              <a:t/>
            </a:r>
            <a:br>
              <a:rPr lang="en-US" altLang="en-US" sz="2400" dirty="0">
                <a:latin typeface="Arial" panose="020B0604020202020204" pitchFamily="34" charset="0"/>
              </a:rPr>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692" y="66910"/>
            <a:ext cx="1987405" cy="8418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7499" y="141755"/>
            <a:ext cx="1318916" cy="694957"/>
          </a:xfrm>
          <a:prstGeom prst="rect">
            <a:avLst/>
          </a:prstGeom>
        </p:spPr>
      </p:pic>
      <p:pic>
        <p:nvPicPr>
          <p:cNvPr id="9" name="Picture 8">
            <a:extLst>
              <a:ext uri="{FF2B5EF4-FFF2-40B4-BE49-F238E27FC236}">
                <a16:creationId xmlns:a16="http://schemas.microsoft.com/office/drawing/2014/main" id="{355E3126-2A92-1C49-B01B-42CC72F77ADB}"/>
              </a:ext>
            </a:extLst>
          </p:cNvPr>
          <p:cNvPicPr>
            <a:picLocks noChangeAspect="1"/>
          </p:cNvPicPr>
          <p:nvPr/>
        </p:nvPicPr>
        <p:blipFill>
          <a:blip r:embed="rId5"/>
          <a:stretch>
            <a:fillRect/>
          </a:stretch>
        </p:blipFill>
        <p:spPr>
          <a:xfrm>
            <a:off x="6384033" y="5877272"/>
            <a:ext cx="4182977" cy="640846"/>
          </a:xfrm>
          <a:prstGeom prst="rect">
            <a:avLst/>
          </a:prstGeom>
        </p:spPr>
      </p:pic>
      <p:pic>
        <p:nvPicPr>
          <p:cNvPr id="10" name="Picture 9">
            <a:extLst>
              <a:ext uri="{FF2B5EF4-FFF2-40B4-BE49-F238E27FC236}">
                <a16:creationId xmlns:a16="http://schemas.microsoft.com/office/drawing/2014/main" id="{82FDD643-5D5B-E94C-B87E-FDF9AFF2E9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742" r="6103" b="10242"/>
          <a:stretch/>
        </p:blipFill>
        <p:spPr>
          <a:xfrm>
            <a:off x="1559497" y="5877272"/>
            <a:ext cx="3888977" cy="6408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4448" y="0"/>
            <a:ext cx="1823553" cy="960858"/>
          </a:xfrm>
          <a:prstGeom prst="rect">
            <a:avLst/>
          </a:prstGeom>
        </p:spPr>
      </p:pic>
      <p:sp>
        <p:nvSpPr>
          <p:cNvPr id="12" name="Content Placeholder 2">
            <a:extLst>
              <a:ext uri="{FF2B5EF4-FFF2-40B4-BE49-F238E27FC236}">
                <a16:creationId xmlns:a16="http://schemas.microsoft.com/office/drawing/2014/main" id="{B3476EDA-8504-7747-B1AE-F012BD1AD806}"/>
              </a:ext>
            </a:extLst>
          </p:cNvPr>
          <p:cNvSpPr>
            <a:spLocks noGrp="1"/>
          </p:cNvSpPr>
          <p:nvPr>
            <p:ph idx="1"/>
          </p:nvPr>
        </p:nvSpPr>
        <p:spPr>
          <a:xfrm>
            <a:off x="2152650" y="2060849"/>
            <a:ext cx="7886700" cy="3547591"/>
          </a:xfrm>
        </p:spPr>
        <p:txBody>
          <a:bodyPr>
            <a:normAutofit/>
          </a:bodyPr>
          <a:lstStyle/>
          <a:p>
            <a:r>
              <a:rPr lang="en-GB" sz="2400" dirty="0">
                <a:solidFill>
                  <a:srgbClr val="7030A0"/>
                </a:solidFill>
              </a:rPr>
              <a:t>Linking to the Greater Manchester plan</a:t>
            </a:r>
          </a:p>
          <a:p>
            <a:r>
              <a:rPr lang="en-GB" sz="2400" dirty="0">
                <a:solidFill>
                  <a:srgbClr val="7030A0"/>
                </a:solidFill>
              </a:rPr>
              <a:t>Talking to different communities within GM</a:t>
            </a:r>
          </a:p>
          <a:p>
            <a:r>
              <a:rPr lang="en-GB" sz="2400" dirty="0">
                <a:solidFill>
                  <a:srgbClr val="7030A0"/>
                </a:solidFill>
              </a:rPr>
              <a:t>Engaging with the local health and social care system</a:t>
            </a:r>
          </a:p>
          <a:p>
            <a:r>
              <a:rPr lang="en-GB" sz="2400" dirty="0">
                <a:solidFill>
                  <a:srgbClr val="7030A0"/>
                </a:solidFill>
              </a:rPr>
              <a:t>Working with healthy ageing charities and organisations</a:t>
            </a:r>
          </a:p>
          <a:p>
            <a:r>
              <a:rPr lang="en-GB" sz="2400" dirty="0">
                <a:solidFill>
                  <a:srgbClr val="7030A0"/>
                </a:solidFill>
              </a:rPr>
              <a:t>Public engagement events – talking to people like yourselves</a:t>
            </a:r>
          </a:p>
          <a:p>
            <a:pPr marL="0" indent="0">
              <a:buNone/>
            </a:pPr>
            <a:endParaRPr lang="en-GB" sz="2400" dirty="0">
              <a:solidFill>
                <a:srgbClr val="7030A0"/>
              </a:solidFill>
            </a:endParaRPr>
          </a:p>
        </p:txBody>
      </p:sp>
      <p:grpSp>
        <p:nvGrpSpPr>
          <p:cNvPr id="13" name="Group 12">
            <a:extLst>
              <a:ext uri="{FF2B5EF4-FFF2-40B4-BE49-F238E27FC236}">
                <a16:creationId xmlns:a16="http://schemas.microsoft.com/office/drawing/2014/main" id="{6A1B9C86-0CED-CB40-9151-D08745AE756E}"/>
              </a:ext>
            </a:extLst>
          </p:cNvPr>
          <p:cNvGrpSpPr/>
          <p:nvPr/>
        </p:nvGrpSpPr>
        <p:grpSpPr>
          <a:xfrm>
            <a:off x="1531466" y="4005064"/>
            <a:ext cx="8679652" cy="2308336"/>
            <a:chOff x="7466" y="4628292"/>
            <a:chExt cx="8679652" cy="2308336"/>
          </a:xfrm>
        </p:grpSpPr>
        <p:pic>
          <p:nvPicPr>
            <p:cNvPr id="14" name="Picture 13">
              <a:extLst>
                <a:ext uri="{FF2B5EF4-FFF2-40B4-BE49-F238E27FC236}">
                  <a16:creationId xmlns:a16="http://schemas.microsoft.com/office/drawing/2014/main" id="{403263D7-E683-A142-B860-5122864CB2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2887" y="4698000"/>
              <a:ext cx="3055290" cy="2160000"/>
            </a:xfrm>
            <a:prstGeom prst="rect">
              <a:avLst/>
            </a:prstGeom>
          </p:spPr>
        </p:pic>
        <p:pic>
          <p:nvPicPr>
            <p:cNvPr id="15" name="Picture 14">
              <a:extLst>
                <a:ext uri="{FF2B5EF4-FFF2-40B4-BE49-F238E27FC236}">
                  <a16:creationId xmlns:a16="http://schemas.microsoft.com/office/drawing/2014/main" id="{C1E1D24E-181B-724E-AA68-BE0A4D59D1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9189" y="4776628"/>
              <a:ext cx="3053793" cy="2160000"/>
            </a:xfrm>
            <a:prstGeom prst="rect">
              <a:avLst/>
            </a:prstGeom>
          </p:spPr>
        </p:pic>
        <p:pic>
          <p:nvPicPr>
            <p:cNvPr id="16" name="Picture 15">
              <a:extLst>
                <a:ext uri="{FF2B5EF4-FFF2-40B4-BE49-F238E27FC236}">
                  <a16:creationId xmlns:a16="http://schemas.microsoft.com/office/drawing/2014/main" id="{138ED7AD-43AC-504F-9F16-043C1EDB8A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6" y="4698000"/>
              <a:ext cx="3054409" cy="2160000"/>
            </a:xfrm>
            <a:prstGeom prst="rect">
              <a:avLst/>
            </a:prstGeom>
          </p:spPr>
        </p:pic>
        <p:pic>
          <p:nvPicPr>
            <p:cNvPr id="17" name="Picture 16">
              <a:extLst>
                <a:ext uri="{FF2B5EF4-FFF2-40B4-BE49-F238E27FC236}">
                  <a16:creationId xmlns:a16="http://schemas.microsoft.com/office/drawing/2014/main" id="{2B9A07FB-68F5-A848-9FE4-3C28F6766C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3325" y="4628292"/>
              <a:ext cx="3053793" cy="2160000"/>
            </a:xfrm>
            <a:prstGeom prst="rect">
              <a:avLst/>
            </a:prstGeom>
          </p:spPr>
        </p:pic>
      </p:grpSp>
    </p:spTree>
    <p:extLst>
      <p:ext uri="{BB962C8B-B14F-4D97-AF65-F5344CB8AC3E}">
        <p14:creationId xmlns:p14="http://schemas.microsoft.com/office/powerpoint/2010/main" val="153233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015" y="118201"/>
            <a:ext cx="11672527" cy="1187249"/>
          </a:xfrm>
          <a:prstGeom prst="rect">
            <a:avLst/>
          </a:prstGeom>
        </p:spPr>
      </p:pic>
      <p:sp>
        <p:nvSpPr>
          <p:cNvPr id="6" name="TextBox 5"/>
          <p:cNvSpPr txBox="1"/>
          <p:nvPr/>
        </p:nvSpPr>
        <p:spPr>
          <a:xfrm>
            <a:off x="5448300" y="2476500"/>
            <a:ext cx="6108700" cy="3046988"/>
          </a:xfrm>
          <a:prstGeom prst="rect">
            <a:avLst/>
          </a:prstGeom>
          <a:noFill/>
        </p:spPr>
        <p:txBody>
          <a:bodyPr wrap="square" rtlCol="0">
            <a:spAutoFit/>
          </a:bodyPr>
          <a:lstStyle/>
          <a:p>
            <a:pPr marL="342900" lvl="0" indent="-342900">
              <a:buFont typeface="Arial" panose="020B0604020202020204" pitchFamily="34" charset="0"/>
              <a:buChar char="•"/>
            </a:pPr>
            <a:r>
              <a:rPr lang="en-GB" sz="2400" dirty="0" smtClean="0"/>
              <a:t>Join the GM Older People’s Network</a:t>
            </a:r>
          </a:p>
          <a:p>
            <a:pPr lvl="0"/>
            <a:endParaRPr lang="en-GB" sz="2400" dirty="0"/>
          </a:p>
          <a:p>
            <a:pPr lvl="0"/>
            <a:r>
              <a:rPr lang="en-GB" sz="2400" dirty="0" smtClean="0">
                <a:hlinkClick r:id="rId4"/>
              </a:rPr>
              <a:t>www.gmopn.org.uk</a:t>
            </a:r>
            <a:r>
              <a:rPr lang="en-GB" sz="2400" dirty="0" smtClean="0"/>
              <a:t>	</a:t>
            </a:r>
          </a:p>
          <a:p>
            <a:pPr lvl="0"/>
            <a:endParaRPr lang="en-GB" sz="2400" dirty="0"/>
          </a:p>
          <a:p>
            <a:pPr marL="342900" lvl="0" indent="-342900">
              <a:buFont typeface="Arial" panose="020B0604020202020204" pitchFamily="34" charset="0"/>
              <a:buChar char="•"/>
            </a:pPr>
            <a:r>
              <a:rPr lang="en-GB" sz="2400" dirty="0" smtClean="0"/>
              <a:t>Join one of our working groups</a:t>
            </a:r>
          </a:p>
          <a:p>
            <a:pPr lvl="0"/>
            <a:endParaRPr lang="en-GB" sz="2400" dirty="0" smtClean="0"/>
          </a:p>
          <a:p>
            <a:pPr lvl="0"/>
            <a:r>
              <a:rPr lang="en-GB" sz="2400" dirty="0" smtClean="0"/>
              <a:t>Transport, Housing and Neighbourhoods, Health and Social Care</a:t>
            </a:r>
            <a:endParaRPr lang="en-GB" sz="2400" dirty="0"/>
          </a:p>
        </p:txBody>
      </p:sp>
      <p:sp>
        <p:nvSpPr>
          <p:cNvPr id="7" name="Rectangle 6"/>
          <p:cNvSpPr/>
          <p:nvPr/>
        </p:nvSpPr>
        <p:spPr>
          <a:xfrm>
            <a:off x="2542903" y="1522043"/>
            <a:ext cx="7880678" cy="707886"/>
          </a:xfrm>
          <a:prstGeom prst="rect">
            <a:avLst/>
          </a:prstGeom>
        </p:spPr>
        <p:txBody>
          <a:bodyPr wrap="square">
            <a:spAutoFit/>
          </a:bodyPr>
          <a:lstStyle/>
          <a:p>
            <a:pPr algn="ctr"/>
            <a:r>
              <a:rPr lang="en-GB" sz="4000" b="1" dirty="0" smtClean="0">
                <a:solidFill>
                  <a:srgbClr val="61A4A0"/>
                </a:solidFill>
              </a:rPr>
              <a:t>How to participate</a:t>
            </a:r>
            <a:endParaRPr lang="en-GB" sz="4000" b="1" dirty="0">
              <a:solidFill>
                <a:srgbClr val="61A4A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048" y="2356212"/>
            <a:ext cx="4209143" cy="3167276"/>
          </a:xfrm>
          <a:prstGeom prst="rect">
            <a:avLst/>
          </a:prstGeom>
        </p:spPr>
      </p:pic>
    </p:spTree>
    <p:extLst>
      <p:ext uri="{BB962C8B-B14F-4D97-AF65-F5344CB8AC3E}">
        <p14:creationId xmlns:p14="http://schemas.microsoft.com/office/powerpoint/2010/main" val="29281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015" y="118201"/>
            <a:ext cx="11672527" cy="1187249"/>
          </a:xfrm>
          <a:prstGeom prst="rect">
            <a:avLst/>
          </a:prstGeom>
        </p:spPr>
      </p:pic>
      <p:sp>
        <p:nvSpPr>
          <p:cNvPr id="6" name="TextBox 5"/>
          <p:cNvSpPr txBox="1"/>
          <p:nvPr/>
        </p:nvSpPr>
        <p:spPr>
          <a:xfrm>
            <a:off x="4336114" y="2476500"/>
            <a:ext cx="7220886" cy="3416320"/>
          </a:xfrm>
          <a:prstGeom prst="rect">
            <a:avLst/>
          </a:prstGeom>
          <a:noFill/>
        </p:spPr>
        <p:txBody>
          <a:bodyPr wrap="square" rtlCol="0">
            <a:spAutoFit/>
          </a:bodyPr>
          <a:lstStyle/>
          <a:p>
            <a:pPr marL="342900" lvl="0" indent="-342900">
              <a:buFont typeface="Arial" panose="020B0604020202020204" pitchFamily="34" charset="0"/>
              <a:buChar char="•"/>
            </a:pPr>
            <a:endParaRPr lang="en-GB" sz="2400" dirty="0" smtClean="0"/>
          </a:p>
          <a:p>
            <a:pPr marL="342900" lvl="0" indent="-342900">
              <a:buFont typeface="Arial" panose="020B0604020202020204" pitchFamily="34" charset="0"/>
              <a:buChar char="•"/>
            </a:pPr>
            <a:r>
              <a:rPr lang="en-GB" sz="2400" dirty="0" smtClean="0"/>
              <a:t>New Group on Ageism and Representation of Older People (May – October)</a:t>
            </a:r>
          </a:p>
          <a:p>
            <a:pPr lvl="0"/>
            <a:endParaRPr lang="en-GB" sz="2400" dirty="0" smtClean="0"/>
          </a:p>
          <a:p>
            <a:pPr lvl="0"/>
            <a:endParaRPr lang="en-GB" sz="2400" dirty="0"/>
          </a:p>
          <a:p>
            <a:pPr lvl="0"/>
            <a:endParaRPr lang="en-GB" sz="2400" dirty="0" smtClean="0"/>
          </a:p>
          <a:p>
            <a:pPr lvl="0"/>
            <a:endParaRPr lang="en-GB" sz="2400" dirty="0"/>
          </a:p>
          <a:p>
            <a:pPr marL="342900" lvl="0" indent="-342900">
              <a:buFont typeface="Arial" panose="020B0604020202020204" pitchFamily="34" charset="0"/>
              <a:buChar char="•"/>
            </a:pPr>
            <a:r>
              <a:rPr lang="en-GB" sz="2400" dirty="0" smtClean="0"/>
              <a:t>Research Project on Housing Options Information for Older People (May – October)</a:t>
            </a:r>
          </a:p>
        </p:txBody>
      </p:sp>
      <p:sp>
        <p:nvSpPr>
          <p:cNvPr id="7" name="Rectangle 6"/>
          <p:cNvSpPr/>
          <p:nvPr/>
        </p:nvSpPr>
        <p:spPr>
          <a:xfrm>
            <a:off x="2542903" y="1522043"/>
            <a:ext cx="7880678" cy="707886"/>
          </a:xfrm>
          <a:prstGeom prst="rect">
            <a:avLst/>
          </a:prstGeom>
        </p:spPr>
        <p:txBody>
          <a:bodyPr wrap="square">
            <a:spAutoFit/>
          </a:bodyPr>
          <a:lstStyle/>
          <a:p>
            <a:pPr algn="ctr"/>
            <a:r>
              <a:rPr lang="en-GB" sz="4000" b="1" dirty="0" smtClean="0">
                <a:solidFill>
                  <a:srgbClr val="61A4A0"/>
                </a:solidFill>
              </a:rPr>
              <a:t>How to participate</a:t>
            </a:r>
            <a:endParaRPr lang="en-GB" sz="4000" b="1" dirty="0">
              <a:solidFill>
                <a:srgbClr val="61A4A0"/>
              </a:solidFill>
            </a:endParaRPr>
          </a:p>
        </p:txBody>
      </p:sp>
      <p:pic>
        <p:nvPicPr>
          <p:cNvPr id="1026" name="Picture 2" descr="https://app.ecardwidget.com/assets/uploads/ci/2906/351574E1-FD26-4795-938DB53F71B8461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0361" y="2154817"/>
            <a:ext cx="1513784" cy="21344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976165" y="4537166"/>
            <a:ext cx="1507980" cy="2230290"/>
          </a:xfrm>
          <a:prstGeom prst="rect">
            <a:avLst/>
          </a:prstGeom>
        </p:spPr>
      </p:pic>
    </p:spTree>
    <p:extLst>
      <p:ext uri="{BB962C8B-B14F-4D97-AF65-F5344CB8AC3E}">
        <p14:creationId xmlns:p14="http://schemas.microsoft.com/office/powerpoint/2010/main" val="120092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D7D1-F78A-47E7-BAA4-66387369CC94}"/>
              </a:ext>
            </a:extLst>
          </p:cNvPr>
          <p:cNvSpPr>
            <a:spLocks noGrp="1"/>
          </p:cNvSpPr>
          <p:nvPr>
            <p:ph type="title"/>
          </p:nvPr>
        </p:nvSpPr>
        <p:spPr>
          <a:xfrm>
            <a:off x="536294" y="1020753"/>
            <a:ext cx="10515600" cy="1325563"/>
          </a:xfrm>
        </p:spPr>
        <p:txBody>
          <a:bodyPr/>
          <a:lstStyle/>
          <a:p>
            <a:r>
              <a:rPr lang="en-GB" dirty="0"/>
              <a:t>A research </a:t>
            </a:r>
            <a:r>
              <a:rPr lang="en-GB" dirty="0" smtClean="0"/>
              <a:t>question - </a:t>
            </a:r>
            <a:r>
              <a:rPr lang="en-GB" dirty="0"/>
              <a:t>as </a:t>
            </a:r>
            <a:r>
              <a:rPr lang="en-GB" dirty="0" smtClean="0"/>
              <a:t>cake</a:t>
            </a:r>
            <a:r>
              <a:rPr lang="en-GB" dirty="0"/>
              <a:t>!</a:t>
            </a:r>
          </a:p>
        </p:txBody>
      </p:sp>
      <p:pic>
        <p:nvPicPr>
          <p:cNvPr id="3" name="Picture 2">
            <a:extLst>
              <a:ext uri="{FF2B5EF4-FFF2-40B4-BE49-F238E27FC236}">
                <a16:creationId xmlns:a16="http://schemas.microsoft.com/office/drawing/2014/main" id="{49FC2F13-0616-444A-9732-AC35D838CB32}"/>
              </a:ext>
            </a:extLst>
          </p:cNvPr>
          <p:cNvPicPr>
            <a:picLocks noChangeAspect="1"/>
          </p:cNvPicPr>
          <p:nvPr/>
        </p:nvPicPr>
        <p:blipFill>
          <a:blip r:embed="rId2"/>
          <a:stretch>
            <a:fillRect/>
          </a:stretch>
        </p:blipFill>
        <p:spPr>
          <a:xfrm>
            <a:off x="782432" y="2663228"/>
            <a:ext cx="4019550" cy="2952750"/>
          </a:xfrm>
          <a:prstGeom prst="rect">
            <a:avLst/>
          </a:prstGeom>
        </p:spPr>
      </p:pic>
      <p:sp>
        <p:nvSpPr>
          <p:cNvPr id="4" name="TextBox 3">
            <a:extLst>
              <a:ext uri="{FF2B5EF4-FFF2-40B4-BE49-F238E27FC236}">
                <a16:creationId xmlns:a16="http://schemas.microsoft.com/office/drawing/2014/main" id="{D8D8CB3A-B6C8-4870-A59E-18ACF80E9401}"/>
              </a:ext>
            </a:extLst>
          </p:cNvPr>
          <p:cNvSpPr txBox="1"/>
          <p:nvPr/>
        </p:nvSpPr>
        <p:spPr>
          <a:xfrm>
            <a:off x="5322645" y="2434814"/>
            <a:ext cx="4886960" cy="3970318"/>
          </a:xfrm>
          <a:prstGeom prst="rect">
            <a:avLst/>
          </a:prstGeom>
          <a:noFill/>
        </p:spPr>
        <p:txBody>
          <a:bodyPr wrap="square" rtlCol="0">
            <a:spAutoFit/>
          </a:bodyPr>
          <a:lstStyle/>
          <a:p>
            <a:pPr marL="285750" indent="-285750">
              <a:buFont typeface="Arial" panose="020B0604020202020204" pitchFamily="34" charset="0"/>
              <a:buChar char="•"/>
            </a:pPr>
            <a:r>
              <a:rPr lang="en-GB" sz="2400" dirty="0"/>
              <a:t>Deciding we need cake</a:t>
            </a:r>
          </a:p>
          <a:p>
            <a:pPr marL="285750" indent="-285750">
              <a:buFont typeface="Arial" panose="020B0604020202020204" pitchFamily="34" charset="0"/>
              <a:buChar char="•"/>
            </a:pPr>
            <a:r>
              <a:rPr lang="en-GB" sz="2400" dirty="0"/>
              <a:t>Choosing the right cake</a:t>
            </a:r>
          </a:p>
          <a:p>
            <a:pPr marL="285750" indent="-285750">
              <a:buFont typeface="Arial" panose="020B0604020202020204" pitchFamily="34" charset="0"/>
              <a:buChar char="•"/>
            </a:pPr>
            <a:r>
              <a:rPr lang="en-GB" sz="2400" dirty="0"/>
              <a:t>Making sure we have the right ingredients</a:t>
            </a:r>
          </a:p>
          <a:p>
            <a:pPr marL="285750" indent="-285750">
              <a:buFont typeface="Arial" panose="020B0604020202020204" pitchFamily="34" charset="0"/>
              <a:buChar char="•"/>
            </a:pPr>
            <a:r>
              <a:rPr lang="en-GB" sz="2400" dirty="0"/>
              <a:t>Knowing the baking method</a:t>
            </a:r>
          </a:p>
          <a:p>
            <a:pPr marL="285750" indent="-285750">
              <a:buFont typeface="Arial" panose="020B0604020202020204" pitchFamily="34" charset="0"/>
              <a:buChar char="•"/>
            </a:pPr>
            <a:r>
              <a:rPr lang="en-GB" sz="2400" dirty="0"/>
              <a:t>Actually making the cake</a:t>
            </a:r>
          </a:p>
          <a:p>
            <a:pPr marL="285750" indent="-285750">
              <a:buFont typeface="Arial" panose="020B0604020202020204" pitchFamily="34" charset="0"/>
              <a:buChar char="•"/>
            </a:pPr>
            <a:r>
              <a:rPr lang="en-GB" sz="2400" dirty="0"/>
              <a:t>Looking at the results</a:t>
            </a:r>
          </a:p>
          <a:p>
            <a:pPr marL="285750" indent="-285750">
              <a:buFont typeface="Arial" panose="020B0604020202020204" pitchFamily="34" charset="0"/>
              <a:buChar char="•"/>
            </a:pPr>
            <a:r>
              <a:rPr lang="en-GB" sz="2400" dirty="0"/>
              <a:t>Presenting/decorating the cake </a:t>
            </a:r>
          </a:p>
          <a:p>
            <a:pPr marL="285750" indent="-285750">
              <a:buFont typeface="Arial" panose="020B0604020202020204" pitchFamily="34" charset="0"/>
              <a:buChar char="•"/>
            </a:pPr>
            <a:r>
              <a:rPr lang="en-GB" sz="2400" dirty="0"/>
              <a:t>Sharing the cake </a:t>
            </a:r>
          </a:p>
          <a:p>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pic>
        <p:nvPicPr>
          <p:cNvPr id="6" name="Picture 5">
            <a:extLst>
              <a:ext uri="{FF2B5EF4-FFF2-40B4-BE49-F238E27FC236}">
                <a16:creationId xmlns:a16="http://schemas.microsoft.com/office/drawing/2014/main" id="{82FDD643-5D5B-E94C-B87E-FDF9AFF2E9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42" r="6103" b="10242"/>
          <a:stretch/>
        </p:blipFill>
        <p:spPr>
          <a:xfrm>
            <a:off x="0" y="103420"/>
            <a:ext cx="2890648" cy="476336"/>
          </a:xfrm>
          <a:prstGeom prst="rect">
            <a:avLst/>
          </a:prstGeom>
        </p:spPr>
      </p:pic>
    </p:spTree>
    <p:extLst>
      <p:ext uri="{BB962C8B-B14F-4D97-AF65-F5344CB8AC3E}">
        <p14:creationId xmlns:p14="http://schemas.microsoft.com/office/powerpoint/2010/main" val="273028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55360"/>
            <a:ext cx="11554691"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Ways to get involved in research </a:t>
            </a:r>
          </a:p>
        </p:txBody>
      </p:sp>
      <p:sp>
        <p:nvSpPr>
          <p:cNvPr id="11" name="TextBox 10">
            <a:extLst>
              <a:ext uri="{FF2B5EF4-FFF2-40B4-BE49-F238E27FC236}">
                <a16:creationId xmlns:a16="http://schemas.microsoft.com/office/drawing/2014/main" id="{34581366-3A46-0343-801B-012A29B69510}"/>
              </a:ext>
            </a:extLst>
          </p:cNvPr>
          <p:cNvSpPr txBox="1"/>
          <p:nvPr/>
        </p:nvSpPr>
        <p:spPr>
          <a:xfrm>
            <a:off x="6609478" y="2634483"/>
            <a:ext cx="5122546" cy="646331"/>
          </a:xfrm>
          <a:prstGeom prst="rect">
            <a:avLst/>
          </a:prstGeom>
          <a:noFill/>
        </p:spPr>
        <p:txBody>
          <a:bodyPr wrap="square" rtlCol="0">
            <a:spAutoFit/>
          </a:bodyPr>
          <a:lstStyle/>
          <a:p>
            <a:r>
              <a:rPr lang="en-GB" dirty="0"/>
              <a:t>Defined as an active partnership between the public and researchers in the research process</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70DA5F1-7EA3-4462-A3C1-1B2FA6EDDF71}"/>
              </a:ext>
            </a:extLst>
          </p:cNvPr>
          <p:cNvPicPr>
            <a:picLocks noChangeAspect="1"/>
          </p:cNvPicPr>
          <p:nvPr/>
        </p:nvPicPr>
        <p:blipFill>
          <a:blip r:embed="rId3"/>
          <a:stretch>
            <a:fillRect/>
          </a:stretch>
        </p:blipFill>
        <p:spPr>
          <a:xfrm>
            <a:off x="427703" y="2454184"/>
            <a:ext cx="5578323" cy="4176122"/>
          </a:xfrm>
          <a:prstGeom prst="rect">
            <a:avLst/>
          </a:prstGeom>
        </p:spPr>
      </p:pic>
      <p:pic>
        <p:nvPicPr>
          <p:cNvPr id="10" name="Picture 9">
            <a:extLst>
              <a:ext uri="{FF2B5EF4-FFF2-40B4-BE49-F238E27FC236}">
                <a16:creationId xmlns:a16="http://schemas.microsoft.com/office/drawing/2014/main" id="{2FD8E109-FF52-458B-8393-625D9D7D464B}"/>
              </a:ext>
            </a:extLst>
          </p:cNvPr>
          <p:cNvPicPr>
            <a:picLocks noChangeAspect="1"/>
          </p:cNvPicPr>
          <p:nvPr/>
        </p:nvPicPr>
        <p:blipFill>
          <a:blip r:embed="rId4"/>
          <a:stretch>
            <a:fillRect/>
          </a:stretch>
        </p:blipFill>
        <p:spPr>
          <a:xfrm>
            <a:off x="7262881" y="3588273"/>
            <a:ext cx="3475988" cy="2891426"/>
          </a:xfrm>
          <a:prstGeom prst="rect">
            <a:avLst/>
          </a:prstGeom>
        </p:spPr>
      </p:pic>
      <p:pic>
        <p:nvPicPr>
          <p:cNvPr id="9" name="Picture 8">
            <a:extLst>
              <a:ext uri="{FF2B5EF4-FFF2-40B4-BE49-F238E27FC236}">
                <a16:creationId xmlns:a16="http://schemas.microsoft.com/office/drawing/2014/main" id="{82FDD643-5D5B-E94C-B87E-FDF9AFF2E9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742" r="6103" b="10242"/>
          <a:stretch/>
        </p:blipFill>
        <p:spPr>
          <a:xfrm>
            <a:off x="0" y="103420"/>
            <a:ext cx="2890648" cy="476336"/>
          </a:xfrm>
          <a:prstGeom prst="rect">
            <a:avLst/>
          </a:prstGeom>
        </p:spPr>
      </p:pic>
    </p:spTree>
    <p:extLst>
      <p:ext uri="{BB962C8B-B14F-4D97-AF65-F5344CB8AC3E}">
        <p14:creationId xmlns:p14="http://schemas.microsoft.com/office/powerpoint/2010/main" val="356612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015" y="118201"/>
            <a:ext cx="11672527" cy="1187249"/>
          </a:xfrm>
          <a:prstGeom prst="rect">
            <a:avLst/>
          </a:prstGeom>
        </p:spPr>
      </p:pic>
      <p:sp>
        <p:nvSpPr>
          <p:cNvPr id="6" name="TextBox 5"/>
          <p:cNvSpPr txBox="1"/>
          <p:nvPr/>
        </p:nvSpPr>
        <p:spPr>
          <a:xfrm>
            <a:off x="818606" y="2476500"/>
            <a:ext cx="10738394" cy="3647152"/>
          </a:xfrm>
          <a:prstGeom prst="rect">
            <a:avLst/>
          </a:prstGeom>
          <a:noFill/>
        </p:spPr>
        <p:txBody>
          <a:bodyPr wrap="square" rtlCol="0">
            <a:spAutoFit/>
          </a:bodyPr>
          <a:lstStyle/>
          <a:p>
            <a:pPr marL="285750" lvl="0" indent="-285750" fontAlgn="base">
              <a:buFont typeface="Arial" panose="020B0604020202020204" pitchFamily="34" charset="0"/>
              <a:buChar char="•"/>
            </a:pPr>
            <a:r>
              <a:rPr lang="en-GB" sz="2100" dirty="0"/>
              <a:t>To draw attention to the diverse issues that affect older people within Greater Manchester, with particular focus on tackling social isolation and creating age-friendly </a:t>
            </a:r>
            <a:r>
              <a:rPr lang="en-GB" sz="2100" dirty="0" smtClean="0"/>
              <a:t>neighbourhoods</a:t>
            </a:r>
          </a:p>
          <a:p>
            <a:pPr lvl="0" fontAlgn="base"/>
            <a:endParaRPr lang="en-GB" sz="2100" dirty="0"/>
          </a:p>
          <a:p>
            <a:pPr marL="285750" lvl="0" indent="-285750" fontAlgn="base">
              <a:buFont typeface="Arial" panose="020B0604020202020204" pitchFamily="34" charset="0"/>
              <a:buChar char="•"/>
            </a:pPr>
            <a:r>
              <a:rPr lang="en-GB" sz="2100" dirty="0"/>
              <a:t>To work with a wide range of organisations, the statutory sector and local and Greater Manchester Authorities to make sure that older people can influence policies, projects and services that affect them.</a:t>
            </a:r>
          </a:p>
          <a:p>
            <a:pPr lvl="0" fontAlgn="base"/>
            <a:endParaRPr lang="en-GB" sz="2100" dirty="0" smtClean="0"/>
          </a:p>
          <a:p>
            <a:pPr marL="285750" lvl="0" indent="-285750" fontAlgn="base">
              <a:buFont typeface="Arial" panose="020B0604020202020204" pitchFamily="34" charset="0"/>
              <a:buChar char="•"/>
            </a:pPr>
            <a:r>
              <a:rPr lang="en-GB" sz="2100" dirty="0" smtClean="0"/>
              <a:t>To </a:t>
            </a:r>
            <a:r>
              <a:rPr lang="en-GB" sz="2100" dirty="0"/>
              <a:t>make sure our network is inclusive and reflective of Greater Manchester’s diverse population and communities.</a:t>
            </a:r>
          </a:p>
          <a:p>
            <a:pPr lvl="0" fontAlgn="base"/>
            <a:endParaRPr lang="en-GB" sz="2100" dirty="0" smtClean="0"/>
          </a:p>
          <a:p>
            <a:pPr marL="285750" lvl="0" indent="-285750" fontAlgn="base">
              <a:buFont typeface="Arial" panose="020B0604020202020204" pitchFamily="34" charset="0"/>
              <a:buChar char="•"/>
            </a:pPr>
            <a:r>
              <a:rPr lang="en-GB" sz="2100" dirty="0" smtClean="0"/>
              <a:t>To </a:t>
            </a:r>
            <a:r>
              <a:rPr lang="en-GB" sz="2100" dirty="0"/>
              <a:t>promote a positive narrative about ageing and encourage others to do the same</a:t>
            </a:r>
          </a:p>
        </p:txBody>
      </p:sp>
      <p:sp>
        <p:nvSpPr>
          <p:cNvPr id="7" name="Rectangle 6"/>
          <p:cNvSpPr/>
          <p:nvPr/>
        </p:nvSpPr>
        <p:spPr>
          <a:xfrm>
            <a:off x="2542903" y="1522043"/>
            <a:ext cx="7880678" cy="707886"/>
          </a:xfrm>
          <a:prstGeom prst="rect">
            <a:avLst/>
          </a:prstGeom>
        </p:spPr>
        <p:txBody>
          <a:bodyPr wrap="square">
            <a:spAutoFit/>
          </a:bodyPr>
          <a:lstStyle/>
          <a:p>
            <a:pPr algn="ctr"/>
            <a:r>
              <a:rPr lang="en-GB" sz="4000" b="1" dirty="0" smtClean="0">
                <a:solidFill>
                  <a:srgbClr val="61A4A0"/>
                </a:solidFill>
              </a:rPr>
              <a:t>GMOPN – Our Objectives</a:t>
            </a:r>
            <a:endParaRPr lang="en-GB" sz="4000" b="1" dirty="0">
              <a:solidFill>
                <a:srgbClr val="61A4A0"/>
              </a:solidFill>
            </a:endParaRPr>
          </a:p>
        </p:txBody>
      </p:sp>
    </p:spTree>
    <p:extLst>
      <p:ext uri="{BB962C8B-B14F-4D97-AF65-F5344CB8AC3E}">
        <p14:creationId xmlns:p14="http://schemas.microsoft.com/office/powerpoint/2010/main" val="349698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6015" y="118201"/>
            <a:ext cx="11672527" cy="1187249"/>
          </a:xfrm>
          <a:prstGeom prst="rect">
            <a:avLst/>
          </a:prstGeom>
        </p:spPr>
      </p:pic>
      <p:sp>
        <p:nvSpPr>
          <p:cNvPr id="6" name="TextBox 5"/>
          <p:cNvSpPr txBox="1"/>
          <p:nvPr/>
        </p:nvSpPr>
        <p:spPr>
          <a:xfrm>
            <a:off x="740229" y="2476500"/>
            <a:ext cx="10816771" cy="3416320"/>
          </a:xfrm>
          <a:prstGeom prst="rect">
            <a:avLst/>
          </a:prstGeom>
          <a:noFill/>
        </p:spPr>
        <p:txBody>
          <a:bodyPr wrap="square" rtlCol="0">
            <a:spAutoFit/>
          </a:bodyPr>
          <a:lstStyle/>
          <a:p>
            <a:pPr marL="285750" lvl="0" indent="-285750" fontAlgn="base">
              <a:buFont typeface="Arial" panose="020B0604020202020204" pitchFamily="34" charset="0"/>
              <a:buChar char="•"/>
            </a:pPr>
            <a:r>
              <a:rPr lang="en-GB" sz="2400" b="1" i="1" dirty="0"/>
              <a:t>Being led by older people</a:t>
            </a:r>
            <a:r>
              <a:rPr lang="en-GB" sz="2400" dirty="0"/>
              <a:t> – the network ensures that older people take a leading role in the network, shaping its direction and priorities</a:t>
            </a:r>
            <a:r>
              <a:rPr lang="en-GB" sz="2400" dirty="0" smtClean="0"/>
              <a:t>.</a:t>
            </a:r>
          </a:p>
          <a:p>
            <a:pPr marL="285750" lvl="0" indent="-285750" fontAlgn="base">
              <a:buFont typeface="Arial" panose="020B0604020202020204" pitchFamily="34" charset="0"/>
              <a:buChar char="•"/>
            </a:pPr>
            <a:endParaRPr lang="en-GB" sz="2400" dirty="0"/>
          </a:p>
          <a:p>
            <a:pPr marL="285750" lvl="0" indent="-285750" fontAlgn="base">
              <a:buFont typeface="Arial" panose="020B0604020202020204" pitchFamily="34" charset="0"/>
              <a:buChar char="•"/>
            </a:pPr>
            <a:r>
              <a:rPr lang="en-GB" sz="2400" b="1" i="1" dirty="0"/>
              <a:t>Being Age Proud</a:t>
            </a:r>
            <a:r>
              <a:rPr lang="en-GB" sz="2400" i="1" dirty="0"/>
              <a:t> </a:t>
            </a:r>
            <a:r>
              <a:rPr lang="en-GB" sz="2400" dirty="0"/>
              <a:t>– the network works to celebrate ageing and to emphasise the contributions that older people bring to our society</a:t>
            </a:r>
            <a:r>
              <a:rPr lang="en-GB" sz="2400" dirty="0" smtClean="0"/>
              <a:t>.</a:t>
            </a:r>
          </a:p>
          <a:p>
            <a:pPr marL="285750" lvl="0" indent="-285750" fontAlgn="base">
              <a:buFont typeface="Arial" panose="020B0604020202020204" pitchFamily="34" charset="0"/>
              <a:buChar char="•"/>
            </a:pPr>
            <a:endParaRPr lang="en-GB" sz="2400" dirty="0"/>
          </a:p>
          <a:p>
            <a:pPr marL="285750" lvl="0" indent="-285750" fontAlgn="base">
              <a:buFont typeface="Arial" panose="020B0604020202020204" pitchFamily="34" charset="0"/>
              <a:buChar char="•"/>
            </a:pPr>
            <a:r>
              <a:rPr lang="en-GB" sz="2400" b="1" i="1" dirty="0"/>
              <a:t>Being representative and inclusive</a:t>
            </a:r>
            <a:r>
              <a:rPr lang="en-GB" sz="2400" dirty="0"/>
              <a:t> – encouraging the input of older people from all areas of Greater Manchester, from across the age range and representing all voices, including the most marginalised.</a:t>
            </a:r>
          </a:p>
        </p:txBody>
      </p:sp>
      <p:sp>
        <p:nvSpPr>
          <p:cNvPr id="7" name="Rectangle 6"/>
          <p:cNvSpPr/>
          <p:nvPr/>
        </p:nvSpPr>
        <p:spPr>
          <a:xfrm>
            <a:off x="2542903" y="1522043"/>
            <a:ext cx="7880678" cy="707886"/>
          </a:xfrm>
          <a:prstGeom prst="rect">
            <a:avLst/>
          </a:prstGeom>
        </p:spPr>
        <p:txBody>
          <a:bodyPr wrap="square">
            <a:spAutoFit/>
          </a:bodyPr>
          <a:lstStyle/>
          <a:p>
            <a:pPr algn="ctr"/>
            <a:r>
              <a:rPr lang="en-GB" sz="4000" b="1" dirty="0" smtClean="0">
                <a:solidFill>
                  <a:srgbClr val="61A4A0"/>
                </a:solidFill>
              </a:rPr>
              <a:t>GMOPN – Our Values</a:t>
            </a:r>
            <a:endParaRPr lang="en-GB" sz="4000" b="1" dirty="0">
              <a:solidFill>
                <a:srgbClr val="61A4A0"/>
              </a:solidFill>
            </a:endParaRPr>
          </a:p>
        </p:txBody>
      </p:sp>
    </p:spTree>
    <p:extLst>
      <p:ext uri="{BB962C8B-B14F-4D97-AF65-F5344CB8AC3E}">
        <p14:creationId xmlns:p14="http://schemas.microsoft.com/office/powerpoint/2010/main" val="241086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47" y="5714575"/>
            <a:ext cx="1548582" cy="838171"/>
          </a:xfrm>
          <a:prstGeom prst="rect">
            <a:avLst/>
          </a:prstGeom>
        </p:spPr>
      </p:pic>
      <p:sp>
        <p:nvSpPr>
          <p:cNvPr id="2" name="Title 1">
            <a:extLst>
              <a:ext uri="{FF2B5EF4-FFF2-40B4-BE49-F238E27FC236}">
                <a16:creationId xmlns:a16="http://schemas.microsoft.com/office/drawing/2014/main" id="{82FCE88F-7170-A04C-B885-7B6C500975F7}"/>
              </a:ext>
            </a:extLst>
          </p:cNvPr>
          <p:cNvSpPr>
            <a:spLocks noGrp="1"/>
          </p:cNvSpPr>
          <p:nvPr>
            <p:ph type="title"/>
          </p:nvPr>
        </p:nvSpPr>
        <p:spPr>
          <a:xfrm>
            <a:off x="838200" y="813330"/>
            <a:ext cx="10515600" cy="1325563"/>
          </a:xfrm>
        </p:spPr>
        <p:txBody>
          <a:bodyPr/>
          <a:lstStyle/>
          <a:p>
            <a:r>
              <a:rPr lang="en-US" dirty="0"/>
              <a:t>Breakout room 1 – introduced by Alison Littlewood</a:t>
            </a:r>
          </a:p>
        </p:txBody>
      </p:sp>
      <p:pic>
        <p:nvPicPr>
          <p:cNvPr id="12" name="Picture 11">
            <a:extLst>
              <a:ext uri="{FF2B5EF4-FFF2-40B4-BE49-F238E27FC236}">
                <a16:creationId xmlns:a16="http://schemas.microsoft.com/office/drawing/2014/main" id="{BFB8CE43-6542-B145-96C0-72A17C105A50}"/>
              </a:ext>
            </a:extLst>
          </p:cNvPr>
          <p:cNvPicPr>
            <a:picLocks noChangeAspect="1"/>
          </p:cNvPicPr>
          <p:nvPr/>
        </p:nvPicPr>
        <p:blipFill>
          <a:blip r:embed="rId4"/>
          <a:stretch>
            <a:fillRect/>
          </a:stretch>
        </p:blipFill>
        <p:spPr>
          <a:xfrm>
            <a:off x="8193433" y="3814053"/>
            <a:ext cx="3721100" cy="2184400"/>
          </a:xfrm>
          <a:prstGeom prst="rect">
            <a:avLst/>
          </a:prstGeom>
        </p:spPr>
      </p:pic>
      <p:sp>
        <p:nvSpPr>
          <p:cNvPr id="8" name="TextBox 7">
            <a:extLst>
              <a:ext uri="{FF2B5EF4-FFF2-40B4-BE49-F238E27FC236}">
                <a16:creationId xmlns:a16="http://schemas.microsoft.com/office/drawing/2014/main" id="{031336D8-D2CE-6143-A781-B1774C514F04}"/>
              </a:ext>
            </a:extLst>
          </p:cNvPr>
          <p:cNvSpPr txBox="1"/>
          <p:nvPr/>
        </p:nvSpPr>
        <p:spPr>
          <a:xfrm>
            <a:off x="838200" y="2254187"/>
            <a:ext cx="9640957" cy="3970318"/>
          </a:xfrm>
          <a:prstGeom prst="rect">
            <a:avLst/>
          </a:prstGeom>
          <a:noFill/>
        </p:spPr>
        <p:txBody>
          <a:bodyPr wrap="square" rtlCol="0">
            <a:spAutoFit/>
          </a:bodyPr>
          <a:lstStyle/>
          <a:p>
            <a:r>
              <a:rPr lang="en-US" b="1" dirty="0">
                <a:solidFill>
                  <a:srgbClr val="193E72"/>
                </a:solidFill>
                <a:latin typeface="Arial" panose="020B0604020202020204" pitchFamily="34" charset="0"/>
                <a:cs typeface="Arial" panose="020B0604020202020204" pitchFamily="34" charset="0"/>
              </a:rPr>
              <a:t>What is a breakout room?</a:t>
            </a:r>
          </a:p>
          <a:p>
            <a:endParaRPr lang="en-US" dirty="0">
              <a:solidFill>
                <a:srgbClr val="193E72"/>
              </a:solidFill>
              <a:latin typeface="Arial" panose="020B0604020202020204" pitchFamily="34" charset="0"/>
              <a:cs typeface="Arial" panose="020B0604020202020204" pitchFamily="34" charset="0"/>
            </a:endParaRPr>
          </a:p>
          <a:p>
            <a:r>
              <a:rPr lang="en-GB" b="1" dirty="0">
                <a:solidFill>
                  <a:srgbClr val="193E72"/>
                </a:solidFill>
                <a:latin typeface="Arial" panose="020B0604020202020204" pitchFamily="34" charset="0"/>
                <a:cs typeface="Arial" panose="020B0604020202020204" pitchFamily="34" charset="0"/>
              </a:rPr>
              <a:t>Breakout rooms</a:t>
            </a:r>
            <a:r>
              <a:rPr lang="en-GB" dirty="0">
                <a:solidFill>
                  <a:srgbClr val="193E72"/>
                </a:solidFill>
                <a:latin typeface="Arial" panose="020B0604020202020204" pitchFamily="34" charset="0"/>
                <a:cs typeface="Arial" panose="020B0604020202020204" pitchFamily="34" charset="0"/>
              </a:rPr>
              <a:t> are sessions that are split off from the main </a:t>
            </a:r>
            <a:r>
              <a:rPr lang="en-GB" b="1" dirty="0">
                <a:solidFill>
                  <a:srgbClr val="193E72"/>
                </a:solidFill>
                <a:latin typeface="Arial" panose="020B0604020202020204" pitchFamily="34" charset="0"/>
                <a:cs typeface="Arial" panose="020B0604020202020204" pitchFamily="34" charset="0"/>
              </a:rPr>
              <a:t>Zoom meeting</a:t>
            </a:r>
            <a:r>
              <a:rPr lang="en-GB" dirty="0">
                <a:solidFill>
                  <a:srgbClr val="193E72"/>
                </a:solidFill>
                <a:latin typeface="Arial" panose="020B0604020202020204" pitchFamily="34" charset="0"/>
                <a:cs typeface="Arial" panose="020B0604020202020204" pitchFamily="34" charset="0"/>
              </a:rPr>
              <a:t>. They allow the participants to meet in smaller groups, and are completely isolated in terms of audio and video from the main session</a:t>
            </a:r>
            <a:endParaRPr lang="en-US" dirty="0">
              <a:solidFill>
                <a:srgbClr val="193E72"/>
              </a:solidFill>
              <a:latin typeface="Arial" panose="020B0604020202020204" pitchFamily="34" charset="0"/>
              <a:cs typeface="Arial" panose="020B0604020202020204" pitchFamily="34" charset="0"/>
            </a:endParaRPr>
          </a:p>
          <a:p>
            <a:endParaRPr lang="en-US" dirty="0">
              <a:solidFill>
                <a:srgbClr val="193E72"/>
              </a:solidFill>
              <a:latin typeface="Arial" panose="020B0604020202020204" pitchFamily="34" charset="0"/>
              <a:cs typeface="Arial" panose="020B0604020202020204" pitchFamily="34" charset="0"/>
            </a:endParaRPr>
          </a:p>
          <a:p>
            <a:r>
              <a:rPr lang="en-US" b="1" dirty="0">
                <a:solidFill>
                  <a:srgbClr val="193E72"/>
                </a:solidFill>
                <a:latin typeface="Arial" panose="020B0604020202020204" pitchFamily="34" charset="0"/>
                <a:cs typeface="Arial" panose="020B0604020202020204" pitchFamily="34" charset="0"/>
              </a:rPr>
              <a:t>How do I get into a breakout room?</a:t>
            </a:r>
          </a:p>
          <a:p>
            <a:endParaRPr lang="en-US" dirty="0">
              <a:solidFill>
                <a:srgbClr val="193E72"/>
              </a:solidFill>
              <a:latin typeface="Arial" panose="020B0604020202020204" pitchFamily="34" charset="0"/>
              <a:cs typeface="Arial" panose="020B0604020202020204" pitchFamily="34" charset="0"/>
            </a:endParaRPr>
          </a:p>
          <a:p>
            <a:r>
              <a:rPr lang="en-US" dirty="0">
                <a:solidFill>
                  <a:srgbClr val="193E72"/>
                </a:solidFill>
                <a:latin typeface="Arial" panose="020B0604020202020204" pitchFamily="34" charset="0"/>
                <a:cs typeface="Arial" panose="020B0604020202020204" pitchFamily="34" charset="0"/>
              </a:rPr>
              <a:t>Victoria will automatically set things up so you will join your breakout </a:t>
            </a:r>
          </a:p>
          <a:p>
            <a:r>
              <a:rPr lang="en-US" dirty="0">
                <a:solidFill>
                  <a:srgbClr val="193E72"/>
                </a:solidFill>
                <a:latin typeface="Arial" panose="020B0604020202020204" pitchFamily="34" charset="0"/>
                <a:cs typeface="Arial" panose="020B0604020202020204" pitchFamily="34" charset="0"/>
              </a:rPr>
              <a:t>room without having to do anything. At the end of the session you will </a:t>
            </a:r>
          </a:p>
          <a:p>
            <a:r>
              <a:rPr lang="en-US" dirty="0">
                <a:solidFill>
                  <a:srgbClr val="193E72"/>
                </a:solidFill>
                <a:latin typeface="Arial" panose="020B0604020202020204" pitchFamily="34" charset="0"/>
                <a:cs typeface="Arial" panose="020B0604020202020204" pitchFamily="34" charset="0"/>
              </a:rPr>
              <a:t>be brought back into the main Zoom meeting, again without having to</a:t>
            </a:r>
          </a:p>
          <a:p>
            <a:r>
              <a:rPr lang="en-US" dirty="0">
                <a:solidFill>
                  <a:srgbClr val="193E72"/>
                </a:solidFill>
                <a:latin typeface="Arial" panose="020B0604020202020204" pitchFamily="34" charset="0"/>
                <a:cs typeface="Arial" panose="020B0604020202020204" pitchFamily="34" charset="0"/>
              </a:rPr>
              <a:t>do anything.</a:t>
            </a:r>
          </a:p>
          <a:p>
            <a:endParaRPr lang="en-US" dirty="0">
              <a:solidFill>
                <a:srgbClr val="193E72"/>
              </a:solidFill>
              <a:latin typeface="Arial" panose="020B0604020202020204" pitchFamily="34" charset="0"/>
              <a:cs typeface="Arial" panose="020B0604020202020204" pitchFamily="34" charset="0"/>
            </a:endParaRPr>
          </a:p>
          <a:p>
            <a:endParaRPr lang="en-US" dirty="0">
              <a:solidFill>
                <a:srgbClr val="193E7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FDD643-5D5B-E94C-B87E-FDF9AFF2E9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742" r="6103" b="10242"/>
          <a:stretch/>
        </p:blipFill>
        <p:spPr>
          <a:xfrm>
            <a:off x="0" y="103420"/>
            <a:ext cx="2890648" cy="476336"/>
          </a:xfrm>
          <a:prstGeom prst="rect">
            <a:avLst/>
          </a:prstGeom>
        </p:spPr>
      </p:pic>
    </p:spTree>
    <p:extLst>
      <p:ext uri="{BB962C8B-B14F-4D97-AF65-F5344CB8AC3E}">
        <p14:creationId xmlns:p14="http://schemas.microsoft.com/office/powerpoint/2010/main" val="128350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7F8EB3-1140-7E48-AD4D-1A566D855349}"/>
              </a:ext>
            </a:extLst>
          </p:cNvPr>
          <p:cNvSpPr txBox="1"/>
          <p:nvPr/>
        </p:nvSpPr>
        <p:spPr>
          <a:xfrm>
            <a:off x="3452191" y="2614775"/>
            <a:ext cx="6199809"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193E72"/>
                </a:solidFill>
                <a:latin typeface="Arial" panose="020B0604020202020204" pitchFamily="34" charset="0"/>
                <a:cs typeface="Arial" panose="020B0604020202020204" pitchFamily="34" charset="0"/>
              </a:rPr>
              <a:t>Only one person will speak at a time so that they can be heard by everyone and the person running the breakout room has a chance to get points written down.</a:t>
            </a:r>
            <a:br>
              <a:rPr lang="en-GB" dirty="0">
                <a:solidFill>
                  <a:srgbClr val="193E72"/>
                </a:solidFill>
                <a:latin typeface="Arial" panose="020B0604020202020204" pitchFamily="34" charset="0"/>
                <a:cs typeface="Arial" panose="020B0604020202020204" pitchFamily="34" charset="0"/>
              </a:rPr>
            </a:br>
            <a:endParaRPr lang="en-GB" dirty="0">
              <a:solidFill>
                <a:srgbClr val="193E7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solidFill>
                  <a:srgbClr val="193E72"/>
                </a:solidFill>
                <a:latin typeface="Arial" panose="020B0604020202020204" pitchFamily="34" charset="0"/>
                <a:cs typeface="Arial" panose="020B0604020202020204" pitchFamily="34" charset="0"/>
              </a:rPr>
              <a:t>Listen to one another.</a:t>
            </a:r>
            <a:br>
              <a:rPr lang="en-GB" dirty="0">
                <a:solidFill>
                  <a:srgbClr val="193E72"/>
                </a:solidFill>
                <a:latin typeface="Arial" panose="020B0604020202020204" pitchFamily="34" charset="0"/>
                <a:cs typeface="Arial" panose="020B0604020202020204" pitchFamily="34" charset="0"/>
              </a:rPr>
            </a:br>
            <a:endParaRPr lang="en-GB" dirty="0">
              <a:solidFill>
                <a:srgbClr val="193E7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solidFill>
                  <a:srgbClr val="193E72"/>
                </a:solidFill>
                <a:latin typeface="Arial" panose="020B0604020202020204" pitchFamily="34" charset="0"/>
                <a:cs typeface="Arial" panose="020B0604020202020204" pitchFamily="34" charset="0"/>
              </a:rPr>
              <a:t>Respect different opinions and experiences.</a:t>
            </a:r>
            <a:br>
              <a:rPr lang="en-GB" dirty="0">
                <a:solidFill>
                  <a:srgbClr val="193E72"/>
                </a:solidFill>
                <a:latin typeface="Arial" panose="020B0604020202020204" pitchFamily="34" charset="0"/>
                <a:cs typeface="Arial" panose="020B0604020202020204" pitchFamily="34" charset="0"/>
              </a:rPr>
            </a:br>
            <a:endParaRPr lang="en-GB" dirty="0">
              <a:solidFill>
                <a:srgbClr val="193E72"/>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solidFill>
                  <a:srgbClr val="193E72"/>
                </a:solidFill>
                <a:latin typeface="Arial" panose="020B0604020202020204" pitchFamily="34" charset="0"/>
                <a:cs typeface="Arial" panose="020B0604020202020204" pitchFamily="34" charset="0"/>
              </a:rPr>
              <a:t>Try to keep your contributions relatively short so that everyone has a chance to speak and input.</a:t>
            </a:r>
          </a:p>
        </p:txBody>
      </p:sp>
      <p:sp>
        <p:nvSpPr>
          <p:cNvPr id="2" name="Title 1">
            <a:extLst>
              <a:ext uri="{FF2B5EF4-FFF2-40B4-BE49-F238E27FC236}">
                <a16:creationId xmlns:a16="http://schemas.microsoft.com/office/drawing/2014/main" id="{08E3FA65-FFB4-7B46-932A-AA9D38210037}"/>
              </a:ext>
            </a:extLst>
          </p:cNvPr>
          <p:cNvSpPr>
            <a:spLocks noGrp="1"/>
          </p:cNvSpPr>
          <p:nvPr>
            <p:ph type="title"/>
          </p:nvPr>
        </p:nvSpPr>
        <p:spPr>
          <a:xfrm>
            <a:off x="772963" y="1088255"/>
            <a:ext cx="10515600" cy="1325563"/>
          </a:xfrm>
        </p:spPr>
        <p:txBody>
          <a:bodyPr/>
          <a:lstStyle/>
          <a:p>
            <a:r>
              <a:rPr lang="en-US" dirty="0"/>
              <a:t>Ground rules for breakout rooms</a:t>
            </a:r>
          </a:p>
        </p:txBody>
      </p:sp>
      <p:pic>
        <p:nvPicPr>
          <p:cNvPr id="8" name="Picture 7">
            <a:extLst>
              <a:ext uri="{FF2B5EF4-FFF2-40B4-BE49-F238E27FC236}">
                <a16:creationId xmlns:a16="http://schemas.microsoft.com/office/drawing/2014/main" id="{FCE31835-3CA2-5843-BF1A-C8609F0F7D19}"/>
              </a:ext>
            </a:extLst>
          </p:cNvPr>
          <p:cNvPicPr>
            <a:picLocks noChangeAspect="1"/>
          </p:cNvPicPr>
          <p:nvPr/>
        </p:nvPicPr>
        <p:blipFill rotWithShape="1">
          <a:blip r:embed="rId3"/>
          <a:srcRect l="46496" t="11246" r="8644" b="17857"/>
          <a:stretch/>
        </p:blipFill>
        <p:spPr>
          <a:xfrm>
            <a:off x="916971" y="2785390"/>
            <a:ext cx="2438400" cy="2521092"/>
          </a:xfrm>
          <a:prstGeom prst="rect">
            <a:avLst/>
          </a:prstGeom>
        </p:spPr>
      </p:pic>
      <p:pic>
        <p:nvPicPr>
          <p:cNvPr id="9" name="Picture 8">
            <a:extLst>
              <a:ext uri="{FF2B5EF4-FFF2-40B4-BE49-F238E27FC236}">
                <a16:creationId xmlns:a16="http://schemas.microsoft.com/office/drawing/2014/main" id="{82FDD643-5D5B-E94C-B87E-FDF9AFF2E9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742" r="6103" b="10242"/>
          <a:stretch/>
        </p:blipFill>
        <p:spPr>
          <a:xfrm>
            <a:off x="0" y="103420"/>
            <a:ext cx="2890648" cy="476336"/>
          </a:xfrm>
          <a:prstGeom prst="rect">
            <a:avLst/>
          </a:prstGeom>
        </p:spPr>
      </p:pic>
    </p:spTree>
    <p:extLst>
      <p:ext uri="{BB962C8B-B14F-4D97-AF65-F5344CB8AC3E}">
        <p14:creationId xmlns:p14="http://schemas.microsoft.com/office/powerpoint/2010/main" val="190144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47" y="5714575"/>
            <a:ext cx="1548582" cy="838171"/>
          </a:xfrm>
          <a:prstGeom prst="rect">
            <a:avLst/>
          </a:prstGeom>
        </p:spPr>
      </p:pic>
      <p:sp>
        <p:nvSpPr>
          <p:cNvPr id="2" name="Title 1">
            <a:extLst>
              <a:ext uri="{FF2B5EF4-FFF2-40B4-BE49-F238E27FC236}">
                <a16:creationId xmlns:a16="http://schemas.microsoft.com/office/drawing/2014/main" id="{D5A01555-66E4-A142-B559-56212816374E}"/>
              </a:ext>
            </a:extLst>
          </p:cNvPr>
          <p:cNvSpPr>
            <a:spLocks noGrp="1"/>
          </p:cNvSpPr>
          <p:nvPr>
            <p:ph type="title"/>
          </p:nvPr>
        </p:nvSpPr>
        <p:spPr/>
        <p:txBody>
          <a:bodyPr/>
          <a:lstStyle/>
          <a:p>
            <a:r>
              <a:rPr lang="en-US" dirty="0"/>
              <a:t>Breakout room discussion and feedback</a:t>
            </a:r>
          </a:p>
        </p:txBody>
      </p:sp>
      <p:sp>
        <p:nvSpPr>
          <p:cNvPr id="4" name="TextBox 3">
            <a:extLst>
              <a:ext uri="{FF2B5EF4-FFF2-40B4-BE49-F238E27FC236}">
                <a16:creationId xmlns:a16="http://schemas.microsoft.com/office/drawing/2014/main" id="{D30C0849-9111-2446-86A1-04B9056DCB21}"/>
              </a:ext>
            </a:extLst>
          </p:cNvPr>
          <p:cNvSpPr txBox="1"/>
          <p:nvPr/>
        </p:nvSpPr>
        <p:spPr>
          <a:xfrm>
            <a:off x="1013791" y="2129735"/>
            <a:ext cx="9640957" cy="4524315"/>
          </a:xfrm>
          <a:prstGeom prst="rect">
            <a:avLst/>
          </a:prstGeom>
          <a:noFill/>
        </p:spPr>
        <p:txBody>
          <a:bodyPr wrap="square" rtlCol="0">
            <a:spAutoFit/>
          </a:bodyPr>
          <a:lstStyle/>
          <a:p>
            <a:r>
              <a:rPr lang="en-US" b="1" dirty="0">
                <a:solidFill>
                  <a:srgbClr val="193E72"/>
                </a:solidFill>
                <a:latin typeface="Arial" panose="020B0604020202020204" pitchFamily="34" charset="0"/>
                <a:cs typeface="Arial" panose="020B0604020202020204" pitchFamily="34" charset="0"/>
              </a:rPr>
              <a:t>Who will be in the breakout room and how long will this section last?</a:t>
            </a:r>
          </a:p>
          <a:p>
            <a:endParaRPr lang="en-US" b="1" dirty="0">
              <a:solidFill>
                <a:srgbClr val="193E72"/>
              </a:solidFill>
              <a:latin typeface="Arial" panose="020B0604020202020204" pitchFamily="34" charset="0"/>
              <a:cs typeface="Arial" panose="020B0604020202020204" pitchFamily="34" charset="0"/>
            </a:endParaRPr>
          </a:p>
          <a:p>
            <a:r>
              <a:rPr lang="en-US" dirty="0">
                <a:solidFill>
                  <a:srgbClr val="193E72"/>
                </a:solidFill>
                <a:latin typeface="Arial" panose="020B0604020202020204" pitchFamily="34" charset="0"/>
                <a:cs typeface="Arial" panose="020B0604020202020204" pitchFamily="34" charset="0"/>
              </a:rPr>
              <a:t>There will be approximately 8 people in each room, which also includes two people who will be running the session. This session will last for around 15-20 minutes.</a:t>
            </a:r>
          </a:p>
          <a:p>
            <a:endParaRPr lang="en-US" b="1" dirty="0">
              <a:solidFill>
                <a:srgbClr val="193E72"/>
              </a:solidFill>
              <a:latin typeface="Arial" panose="020B0604020202020204" pitchFamily="34" charset="0"/>
              <a:cs typeface="Arial" panose="020B0604020202020204" pitchFamily="34" charset="0"/>
            </a:endParaRPr>
          </a:p>
          <a:p>
            <a:r>
              <a:rPr lang="en-US" b="1" dirty="0">
                <a:solidFill>
                  <a:srgbClr val="193E72"/>
                </a:solidFill>
                <a:latin typeface="Arial" panose="020B0604020202020204" pitchFamily="34" charset="0"/>
                <a:cs typeface="Arial" panose="020B0604020202020204" pitchFamily="34" charset="0"/>
              </a:rPr>
              <a:t>Discussion question:</a:t>
            </a:r>
          </a:p>
          <a:p>
            <a:endParaRPr lang="en-US" b="1" dirty="0">
              <a:solidFill>
                <a:srgbClr val="193E7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193E72"/>
                </a:solidFill>
                <a:latin typeface="Arial" panose="020B0604020202020204" pitchFamily="34" charset="0"/>
                <a:cs typeface="Arial" panose="020B0604020202020204" pitchFamily="34" charset="0"/>
              </a:rPr>
              <a:t>What do you think the barriers to participating in research are? </a:t>
            </a:r>
          </a:p>
          <a:p>
            <a:pPr marL="285750" indent="-285750">
              <a:buFont typeface="Arial" panose="020B0604020202020204" pitchFamily="34" charset="0"/>
              <a:buChar char="•"/>
            </a:pPr>
            <a:r>
              <a:rPr lang="en-US" dirty="0">
                <a:solidFill>
                  <a:srgbClr val="193E72"/>
                </a:solidFill>
                <a:latin typeface="Arial" panose="020B0604020202020204" pitchFamily="34" charset="0"/>
                <a:cs typeface="Arial" panose="020B0604020202020204" pitchFamily="34" charset="0"/>
              </a:rPr>
              <a:t>What stops you getting involved?</a:t>
            </a:r>
          </a:p>
          <a:p>
            <a:endParaRPr lang="en-US" dirty="0">
              <a:solidFill>
                <a:srgbClr val="193E72"/>
              </a:solidFill>
              <a:latin typeface="Arial" panose="020B0604020202020204" pitchFamily="34" charset="0"/>
              <a:cs typeface="Arial" panose="020B0604020202020204" pitchFamily="34" charset="0"/>
            </a:endParaRPr>
          </a:p>
          <a:p>
            <a:r>
              <a:rPr lang="en-US" b="1" dirty="0">
                <a:solidFill>
                  <a:srgbClr val="193E72"/>
                </a:solidFill>
                <a:latin typeface="Arial" panose="020B0604020202020204" pitchFamily="34" charset="0"/>
                <a:cs typeface="Arial" panose="020B0604020202020204" pitchFamily="34" charset="0"/>
              </a:rPr>
              <a:t>	How will we feedback our discussion to the group?</a:t>
            </a:r>
          </a:p>
          <a:p>
            <a:endParaRPr lang="en-US" dirty="0">
              <a:solidFill>
                <a:srgbClr val="193E72"/>
              </a:solidFill>
              <a:latin typeface="Arial" panose="020B0604020202020204" pitchFamily="34" charset="0"/>
              <a:cs typeface="Arial" panose="020B0604020202020204" pitchFamily="34" charset="0"/>
            </a:endParaRPr>
          </a:p>
          <a:p>
            <a:r>
              <a:rPr lang="en-US" dirty="0">
                <a:solidFill>
                  <a:srgbClr val="193E72"/>
                </a:solidFill>
                <a:latin typeface="Arial" panose="020B0604020202020204" pitchFamily="34" charset="0"/>
                <a:cs typeface="Arial" panose="020B0604020202020204" pitchFamily="34" charset="0"/>
              </a:rPr>
              <a:t>	One of the people running the session will be taking notes during the discussion and 	will feedback the main key point afterwards. All points will be documented and will 	help the research team understand the barriers to involvement in research and help 	us think about solutions to increase participation.</a:t>
            </a:r>
          </a:p>
        </p:txBody>
      </p:sp>
      <p:pic>
        <p:nvPicPr>
          <p:cNvPr id="6" name="Picture 5">
            <a:extLst>
              <a:ext uri="{FF2B5EF4-FFF2-40B4-BE49-F238E27FC236}">
                <a16:creationId xmlns:a16="http://schemas.microsoft.com/office/drawing/2014/main" id="{9A1E2662-2E8D-FD4E-B814-23369BB2C2EE}"/>
              </a:ext>
            </a:extLst>
          </p:cNvPr>
          <p:cNvPicPr>
            <a:picLocks noChangeAspect="1"/>
          </p:cNvPicPr>
          <p:nvPr/>
        </p:nvPicPr>
        <p:blipFill>
          <a:blip r:embed="rId4"/>
          <a:stretch>
            <a:fillRect/>
          </a:stretch>
        </p:blipFill>
        <p:spPr>
          <a:xfrm>
            <a:off x="8143672" y="3342899"/>
            <a:ext cx="3268454" cy="1732281"/>
          </a:xfrm>
          <a:prstGeom prst="rect">
            <a:avLst/>
          </a:prstGeom>
        </p:spPr>
      </p:pic>
      <p:pic>
        <p:nvPicPr>
          <p:cNvPr id="7" name="Picture 6">
            <a:extLst>
              <a:ext uri="{FF2B5EF4-FFF2-40B4-BE49-F238E27FC236}">
                <a16:creationId xmlns:a16="http://schemas.microsoft.com/office/drawing/2014/main" id="{82FDD643-5D5B-E94C-B87E-FDF9AFF2E9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742" r="6103" b="10242"/>
          <a:stretch/>
        </p:blipFill>
        <p:spPr>
          <a:xfrm>
            <a:off x="0" y="103420"/>
            <a:ext cx="2890648" cy="476336"/>
          </a:xfrm>
          <a:prstGeom prst="rect">
            <a:avLst/>
          </a:prstGeom>
        </p:spPr>
      </p:pic>
    </p:spTree>
    <p:extLst>
      <p:ext uri="{BB962C8B-B14F-4D97-AF65-F5344CB8AC3E}">
        <p14:creationId xmlns:p14="http://schemas.microsoft.com/office/powerpoint/2010/main" val="364402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283" y="148878"/>
            <a:ext cx="2592288" cy="10980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766" y="5422001"/>
            <a:ext cx="2584328" cy="1361721"/>
          </a:xfrm>
          <a:prstGeom prst="rect">
            <a:avLst/>
          </a:prstGeom>
        </p:spPr>
      </p:pic>
      <p:sp>
        <p:nvSpPr>
          <p:cNvPr id="8" name="TextBox 7"/>
          <p:cNvSpPr txBox="1"/>
          <p:nvPr/>
        </p:nvSpPr>
        <p:spPr>
          <a:xfrm>
            <a:off x="1273766" y="1850606"/>
            <a:ext cx="4912726" cy="4031873"/>
          </a:xfrm>
          <a:prstGeom prst="rect">
            <a:avLst/>
          </a:prstGeom>
          <a:noFill/>
        </p:spPr>
        <p:txBody>
          <a:bodyPr wrap="square" rtlCol="0">
            <a:spAutoFit/>
          </a:bodyPr>
          <a:lstStyle/>
          <a:p>
            <a:endParaRPr lang="en-GB" sz="2400" b="1" dirty="0">
              <a:solidFill>
                <a:srgbClr val="7030A0"/>
              </a:solidFill>
            </a:endParaRPr>
          </a:p>
          <a:p>
            <a:r>
              <a:rPr lang="en-GB" sz="2400" b="1" dirty="0">
                <a:solidFill>
                  <a:srgbClr val="7030A0"/>
                </a:solidFill>
                <a:latin typeface="Arial" panose="020B0604020202020204" pitchFamily="34" charset="0"/>
                <a:cs typeface="Arial" panose="020B0604020202020204" pitchFamily="34" charset="0"/>
              </a:rPr>
              <a:t>Professor Chris Todd</a:t>
            </a:r>
          </a:p>
          <a:p>
            <a:endParaRPr lang="en-GB" sz="2400" b="1" dirty="0">
              <a:solidFill>
                <a:srgbClr val="7030A0"/>
              </a:solidFill>
              <a:latin typeface="Arial" panose="020B0604020202020204" pitchFamily="34" charset="0"/>
              <a:cs typeface="Arial" panose="020B0604020202020204" pitchFamily="34" charset="0"/>
            </a:endParaRPr>
          </a:p>
          <a:p>
            <a:r>
              <a:rPr lang="en-GB" sz="2400" b="1" dirty="0">
                <a:solidFill>
                  <a:srgbClr val="7030A0"/>
                </a:solidFill>
                <a:latin typeface="Arial" panose="020B0604020202020204" pitchFamily="34" charset="0"/>
                <a:cs typeface="Arial" panose="020B0604020202020204" pitchFamily="34" charset="0"/>
              </a:rPr>
              <a:t>Healthy Ageing Research Group</a:t>
            </a:r>
          </a:p>
          <a:p>
            <a:r>
              <a:rPr lang="en-GB" sz="2400" b="1" dirty="0">
                <a:solidFill>
                  <a:srgbClr val="7030A0"/>
                </a:solidFill>
                <a:latin typeface="Arial" panose="020B0604020202020204" pitchFamily="34" charset="0"/>
                <a:cs typeface="Arial" panose="020B0604020202020204" pitchFamily="34" charset="0"/>
              </a:rPr>
              <a:t>Policy Research Unit Older People</a:t>
            </a:r>
          </a:p>
          <a:p>
            <a:r>
              <a:rPr lang="en-GB" sz="2400" b="1" dirty="0">
                <a:solidFill>
                  <a:srgbClr val="7030A0"/>
                </a:solidFill>
                <a:latin typeface="Arial" panose="020B0604020202020204" pitchFamily="34" charset="0"/>
                <a:cs typeface="Arial" panose="020B0604020202020204" pitchFamily="34" charset="0"/>
              </a:rPr>
              <a:t>Applied Research Collaboration GM</a:t>
            </a:r>
          </a:p>
          <a:p>
            <a:r>
              <a:rPr lang="en-GB" sz="2400" b="1" dirty="0">
                <a:solidFill>
                  <a:srgbClr val="7030A0"/>
                </a:solidFill>
                <a:latin typeface="Arial" panose="020B0604020202020204" pitchFamily="34" charset="0"/>
                <a:cs typeface="Arial" panose="020B0604020202020204" pitchFamily="34" charset="0"/>
              </a:rPr>
              <a:t>University of Manchester</a:t>
            </a:r>
          </a:p>
          <a:p>
            <a:endParaRPr lang="en-GB" sz="2000" b="1" dirty="0">
              <a:solidFill>
                <a:srgbClr val="7030A0"/>
              </a:solidFill>
            </a:endParaRPr>
          </a:p>
          <a:p>
            <a:endParaRPr lang="en-GB" sz="2000" b="1" dirty="0">
              <a:solidFill>
                <a:srgbClr val="7030A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8773" y="116632"/>
            <a:ext cx="4389228" cy="6624736"/>
          </a:xfrm>
          <a:prstGeom prst="rect">
            <a:avLst/>
          </a:prstGeom>
        </p:spPr>
      </p:pic>
    </p:spTree>
    <p:extLst>
      <p:ext uri="{BB962C8B-B14F-4D97-AF65-F5344CB8AC3E}">
        <p14:creationId xmlns:p14="http://schemas.microsoft.com/office/powerpoint/2010/main" val="328890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B770-5811-1542-822A-D9A130CD1DF4}"/>
              </a:ext>
            </a:extLst>
          </p:cNvPr>
          <p:cNvSpPr>
            <a:spLocks noGrp="1"/>
          </p:cNvSpPr>
          <p:nvPr>
            <p:ph type="title"/>
          </p:nvPr>
        </p:nvSpPr>
        <p:spPr>
          <a:xfrm>
            <a:off x="2152650" y="807294"/>
            <a:ext cx="7886700" cy="1325563"/>
          </a:xfrm>
        </p:spPr>
        <p:txBody>
          <a:bodyPr>
            <a:normAutofit/>
          </a:bodyPr>
          <a:lstStyle/>
          <a:p>
            <a:pPr algn="ctr"/>
            <a:r>
              <a:rPr lang="en-US" altLang="en-US" sz="3675" b="1" dirty="0">
                <a:solidFill>
                  <a:srgbClr val="7030A0"/>
                </a:solidFill>
                <a:ea typeface="Times New Roman" panose="02020603050405020304" pitchFamily="18" charset="0"/>
                <a:cs typeface="Calibri" panose="020F0502020204030204" pitchFamily="34" charset="0"/>
              </a:rPr>
              <a:t>Why do we do research?</a:t>
            </a:r>
            <a:r>
              <a:rPr lang="en-US" altLang="en-US" sz="2400" dirty="0">
                <a:latin typeface="Arial" panose="020B0604020202020204" pitchFamily="34" charset="0"/>
              </a:rPr>
              <a:t/>
            </a:r>
            <a:br>
              <a:rPr lang="en-US" altLang="en-US" sz="2400" dirty="0">
                <a:latin typeface="Arial" panose="020B0604020202020204" pitchFamily="34" charset="0"/>
              </a:rPr>
            </a:br>
            <a:endParaRPr lang="en-US" dirty="0"/>
          </a:p>
        </p:txBody>
      </p:sp>
      <p:sp>
        <p:nvSpPr>
          <p:cNvPr id="6" name="Content Placeholder 5">
            <a:extLst>
              <a:ext uri="{FF2B5EF4-FFF2-40B4-BE49-F238E27FC236}">
                <a16:creationId xmlns:a16="http://schemas.microsoft.com/office/drawing/2014/main" id="{779BEA86-8F0D-BC45-866E-01CA3B9F1CE2}"/>
              </a:ext>
            </a:extLst>
          </p:cNvPr>
          <p:cNvSpPr>
            <a:spLocks noGrp="1"/>
          </p:cNvSpPr>
          <p:nvPr>
            <p:ph idx="1"/>
          </p:nvPr>
        </p:nvSpPr>
        <p:spPr>
          <a:xfrm>
            <a:off x="2152650" y="1825625"/>
            <a:ext cx="7886700" cy="2755502"/>
          </a:xfrm>
        </p:spPr>
        <p:txBody>
          <a:bodyPr>
            <a:normAutofit/>
          </a:bodyPr>
          <a:lstStyle/>
          <a:p>
            <a:r>
              <a:rPr lang="en-US" sz="2400" dirty="0">
                <a:solidFill>
                  <a:srgbClr val="7030A0"/>
                </a:solidFill>
                <a:latin typeface="Arial" panose="020B0604020202020204" pitchFamily="34" charset="0"/>
                <a:cs typeface="Arial" panose="020B0604020202020204" pitchFamily="34" charset="0"/>
              </a:rPr>
              <a:t>To ensure health and social care is based on evidence</a:t>
            </a:r>
          </a:p>
          <a:p>
            <a:r>
              <a:rPr lang="en-US" sz="2400" dirty="0">
                <a:solidFill>
                  <a:srgbClr val="7030A0"/>
                </a:solidFill>
                <a:latin typeface="Arial" panose="020B0604020202020204" pitchFamily="34" charset="0"/>
                <a:cs typeface="Arial" panose="020B0604020202020204" pitchFamily="34" charset="0"/>
              </a:rPr>
              <a:t>To make sure treatments work and are effective</a:t>
            </a:r>
          </a:p>
          <a:p>
            <a:r>
              <a:rPr lang="en-US" sz="2400" dirty="0">
                <a:solidFill>
                  <a:srgbClr val="7030A0"/>
                </a:solidFill>
                <a:latin typeface="Arial" panose="020B0604020202020204" pitchFamily="34" charset="0"/>
                <a:cs typeface="Arial" panose="020B0604020202020204" pitchFamily="34" charset="0"/>
              </a:rPr>
              <a:t>To improve the health, well-being and lives of people living in our communities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692" y="66910"/>
            <a:ext cx="1987405" cy="8418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7499" y="141755"/>
            <a:ext cx="1318916" cy="694957"/>
          </a:xfrm>
          <a:prstGeom prst="rect">
            <a:avLst/>
          </a:prstGeom>
        </p:spPr>
      </p:pic>
      <p:pic>
        <p:nvPicPr>
          <p:cNvPr id="9" name="Picture 8">
            <a:extLst>
              <a:ext uri="{FF2B5EF4-FFF2-40B4-BE49-F238E27FC236}">
                <a16:creationId xmlns:a16="http://schemas.microsoft.com/office/drawing/2014/main" id="{355E3126-2A92-1C49-B01B-42CC72F77ADB}"/>
              </a:ext>
            </a:extLst>
          </p:cNvPr>
          <p:cNvPicPr>
            <a:picLocks noChangeAspect="1"/>
          </p:cNvPicPr>
          <p:nvPr/>
        </p:nvPicPr>
        <p:blipFill>
          <a:blip r:embed="rId5"/>
          <a:stretch>
            <a:fillRect/>
          </a:stretch>
        </p:blipFill>
        <p:spPr>
          <a:xfrm>
            <a:off x="6384033" y="5877272"/>
            <a:ext cx="4182977" cy="640846"/>
          </a:xfrm>
          <a:prstGeom prst="rect">
            <a:avLst/>
          </a:prstGeom>
        </p:spPr>
      </p:pic>
      <p:pic>
        <p:nvPicPr>
          <p:cNvPr id="10" name="Picture 9">
            <a:extLst>
              <a:ext uri="{FF2B5EF4-FFF2-40B4-BE49-F238E27FC236}">
                <a16:creationId xmlns:a16="http://schemas.microsoft.com/office/drawing/2014/main" id="{82FDD643-5D5B-E94C-B87E-FDF9AFF2E9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742" r="6103" b="10242"/>
          <a:stretch/>
        </p:blipFill>
        <p:spPr>
          <a:xfrm>
            <a:off x="1559497" y="5877272"/>
            <a:ext cx="3888977" cy="64084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4448" y="0"/>
            <a:ext cx="1823553" cy="960858"/>
          </a:xfrm>
          <a:prstGeom prst="rect">
            <a:avLst/>
          </a:prstGeom>
        </p:spPr>
      </p:pic>
      <p:grpSp>
        <p:nvGrpSpPr>
          <p:cNvPr id="12" name="Group 11">
            <a:extLst>
              <a:ext uri="{FF2B5EF4-FFF2-40B4-BE49-F238E27FC236}">
                <a16:creationId xmlns:a16="http://schemas.microsoft.com/office/drawing/2014/main" id="{43480027-5231-134E-A207-11720315F16F}"/>
              </a:ext>
            </a:extLst>
          </p:cNvPr>
          <p:cNvGrpSpPr/>
          <p:nvPr/>
        </p:nvGrpSpPr>
        <p:grpSpPr>
          <a:xfrm>
            <a:off x="1423009" y="3475114"/>
            <a:ext cx="9144000" cy="2484000"/>
            <a:chOff x="0" y="4768068"/>
            <a:chExt cx="9144000" cy="2484000"/>
          </a:xfrm>
        </p:grpSpPr>
        <p:pic>
          <p:nvPicPr>
            <p:cNvPr id="13" name="Picture 12">
              <a:extLst>
                <a:ext uri="{FF2B5EF4-FFF2-40B4-BE49-F238E27FC236}">
                  <a16:creationId xmlns:a16="http://schemas.microsoft.com/office/drawing/2014/main" id="{F50AA80B-04F5-604C-9F13-57B5A5C997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8810" y="4768068"/>
              <a:ext cx="3512870" cy="2484000"/>
            </a:xfrm>
            <a:prstGeom prst="rect">
              <a:avLst/>
            </a:prstGeom>
          </p:spPr>
        </p:pic>
        <p:pic>
          <p:nvPicPr>
            <p:cNvPr id="14" name="Picture 13">
              <a:extLst>
                <a:ext uri="{FF2B5EF4-FFF2-40B4-BE49-F238E27FC236}">
                  <a16:creationId xmlns:a16="http://schemas.microsoft.com/office/drawing/2014/main" id="{384D9B8E-68E8-E64A-B335-F77A4ECC6E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092068"/>
              <a:ext cx="3055290" cy="2160000"/>
            </a:xfrm>
            <a:prstGeom prst="rect">
              <a:avLst/>
            </a:prstGeom>
          </p:spPr>
        </p:pic>
        <p:pic>
          <p:nvPicPr>
            <p:cNvPr id="15" name="Picture 14">
              <a:extLst>
                <a:ext uri="{FF2B5EF4-FFF2-40B4-BE49-F238E27FC236}">
                  <a16:creationId xmlns:a16="http://schemas.microsoft.com/office/drawing/2014/main" id="{93FB027F-A4D2-0D48-9A58-212AF20A82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0207" y="4930068"/>
              <a:ext cx="3053793" cy="2160000"/>
            </a:xfrm>
            <a:prstGeom prst="rect">
              <a:avLst/>
            </a:prstGeom>
          </p:spPr>
        </p:pic>
      </p:grpSp>
    </p:spTree>
    <p:extLst>
      <p:ext uri="{BB962C8B-B14F-4D97-AF65-F5344CB8AC3E}">
        <p14:creationId xmlns:p14="http://schemas.microsoft.com/office/powerpoint/2010/main" val="162845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B770-5811-1542-822A-D9A130CD1DF4}"/>
              </a:ext>
            </a:extLst>
          </p:cNvPr>
          <p:cNvSpPr>
            <a:spLocks noGrp="1"/>
          </p:cNvSpPr>
          <p:nvPr>
            <p:ph type="title"/>
          </p:nvPr>
        </p:nvSpPr>
        <p:spPr>
          <a:xfrm>
            <a:off x="2257694" y="1033406"/>
            <a:ext cx="7886700" cy="994172"/>
          </a:xfrm>
        </p:spPr>
        <p:txBody>
          <a:bodyPr>
            <a:normAutofit fontScale="90000"/>
          </a:bodyPr>
          <a:lstStyle/>
          <a:p>
            <a:pPr algn="ctr"/>
            <a:r>
              <a:rPr lang="en-US" altLang="en-US" sz="3675" b="1" dirty="0">
                <a:solidFill>
                  <a:srgbClr val="7030A0"/>
                </a:solidFill>
                <a:ea typeface="Times New Roman" panose="02020603050405020304" pitchFamily="18" charset="0"/>
                <a:cs typeface="Calibri" panose="020F0502020204030204" pitchFamily="34" charset="0"/>
              </a:rPr>
              <a:t>The Healthy Ageing Research Family</a:t>
            </a:r>
            <a:r>
              <a:rPr lang="en-US" altLang="en-US" sz="2400" dirty="0">
                <a:latin typeface="Arial" panose="020B0604020202020204" pitchFamily="34" charset="0"/>
              </a:rPr>
              <a:t/>
            </a:r>
            <a:br>
              <a:rPr lang="en-US" altLang="en-US" sz="2400" dirty="0">
                <a:latin typeface="Arial" panose="020B0604020202020204" pitchFamily="34" charset="0"/>
              </a:rPr>
            </a:br>
            <a:endParaRPr lang="en-US" dirty="0"/>
          </a:p>
        </p:txBody>
      </p:sp>
      <p:graphicFrame>
        <p:nvGraphicFramePr>
          <p:cNvPr id="5" name="Diagram 4">
            <a:extLst>
              <a:ext uri="{FF2B5EF4-FFF2-40B4-BE49-F238E27FC236}">
                <a16:creationId xmlns:a16="http://schemas.microsoft.com/office/drawing/2014/main" id="{43C437BC-90FD-C34F-ABBC-9F8DF8B636C6}"/>
              </a:ext>
            </a:extLst>
          </p:cNvPr>
          <p:cNvGraphicFramePr/>
          <p:nvPr>
            <p:extLst/>
          </p:nvPr>
        </p:nvGraphicFramePr>
        <p:xfrm>
          <a:off x="2495600" y="1988841"/>
          <a:ext cx="7560840" cy="3806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1692" y="66910"/>
            <a:ext cx="1987405" cy="84181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7499" y="141755"/>
            <a:ext cx="1318916" cy="694957"/>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6984" y="2097232"/>
            <a:ext cx="2421083" cy="1614055"/>
          </a:xfrm>
          <a:prstGeom prst="rect">
            <a:avLst/>
          </a:prstGeom>
        </p:spPr>
      </p:pic>
      <p:pic>
        <p:nvPicPr>
          <p:cNvPr id="9" name="Picture 8">
            <a:extLst>
              <a:ext uri="{FF2B5EF4-FFF2-40B4-BE49-F238E27FC236}">
                <a16:creationId xmlns:a16="http://schemas.microsoft.com/office/drawing/2014/main" id="{355E3126-2A92-1C49-B01B-42CC72F77ADB}"/>
              </a:ext>
            </a:extLst>
          </p:cNvPr>
          <p:cNvPicPr>
            <a:picLocks noChangeAspect="1"/>
          </p:cNvPicPr>
          <p:nvPr/>
        </p:nvPicPr>
        <p:blipFill>
          <a:blip r:embed="rId11"/>
          <a:stretch>
            <a:fillRect/>
          </a:stretch>
        </p:blipFill>
        <p:spPr>
          <a:xfrm>
            <a:off x="6384033" y="5877272"/>
            <a:ext cx="4182977" cy="640846"/>
          </a:xfrm>
          <a:prstGeom prst="rect">
            <a:avLst/>
          </a:prstGeom>
        </p:spPr>
      </p:pic>
      <p:pic>
        <p:nvPicPr>
          <p:cNvPr id="10" name="Picture 9">
            <a:extLst>
              <a:ext uri="{FF2B5EF4-FFF2-40B4-BE49-F238E27FC236}">
                <a16:creationId xmlns:a16="http://schemas.microsoft.com/office/drawing/2014/main" id="{82FDD643-5D5B-E94C-B87E-FDF9AFF2E9B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3742" r="6103" b="10242"/>
          <a:stretch/>
        </p:blipFill>
        <p:spPr>
          <a:xfrm>
            <a:off x="1559497" y="5877272"/>
            <a:ext cx="3888977" cy="640846"/>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44448" y="0"/>
            <a:ext cx="1823553" cy="960858"/>
          </a:xfrm>
          <a:prstGeom prst="rect">
            <a:avLst/>
          </a:prstGeom>
        </p:spPr>
      </p:pic>
    </p:spTree>
    <p:extLst>
      <p:ext uri="{BB962C8B-B14F-4D97-AF65-F5344CB8AC3E}">
        <p14:creationId xmlns:p14="http://schemas.microsoft.com/office/powerpoint/2010/main" val="1356955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TotalTime>
  <Words>1056</Words>
  <Application>Microsoft Office PowerPoint</Application>
  <PresentationFormat>Widescreen</PresentationFormat>
  <Paragraphs>133</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Breakout room 1 – introduced by Alison Littlewood</vt:lpstr>
      <vt:lpstr>Ground rules for breakout rooms</vt:lpstr>
      <vt:lpstr>Breakout room discussion and feedback</vt:lpstr>
      <vt:lpstr>PowerPoint Presentation</vt:lpstr>
      <vt:lpstr>Why do we do research? </vt:lpstr>
      <vt:lpstr>The Healthy Ageing Research Family </vt:lpstr>
      <vt:lpstr>What sort of research do we do?</vt:lpstr>
      <vt:lpstr> Why is it important that we work alongside experts by experience? </vt:lpstr>
      <vt:lpstr>How do we prioritise what research we do? </vt:lpstr>
      <vt:lpstr>PowerPoint Presentation</vt:lpstr>
      <vt:lpstr>PowerPoint Presentation</vt:lpstr>
      <vt:lpstr>A research question - as cake!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Ageing: From ideas to influence – making your experience count</dc:title>
  <dc:creator>Beth Shipley</dc:creator>
  <cp:lastModifiedBy>Liz Jones</cp:lastModifiedBy>
  <cp:revision>8</cp:revision>
  <dcterms:created xsi:type="dcterms:W3CDTF">2021-04-21T13:41:09Z</dcterms:created>
  <dcterms:modified xsi:type="dcterms:W3CDTF">2021-04-26T21:50:23Z</dcterms:modified>
</cp:coreProperties>
</file>